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4"/>
    <p:sldMasterId id="2147483669" r:id="rId5"/>
  </p:sldMasterIdLst>
  <p:notesMasterIdLst>
    <p:notesMasterId r:id="rId23"/>
  </p:notesMasterIdLst>
  <p:sldIdLst>
    <p:sldId id="256" r:id="rId6"/>
    <p:sldId id="257" r:id="rId7"/>
    <p:sldId id="267" r:id="rId8"/>
    <p:sldId id="266"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Lst>
  <p:sldSz cx="9144000" cy="5143500" type="screen16x9"/>
  <p:notesSz cx="6858000" cy="9144000"/>
  <p:embeddedFontLst>
    <p:embeddedFont>
      <p:font typeface="Century Gothic" panose="020B0502020202020204"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304FBC0-1EBB-433B-AB00-05E73263D091}">
  <a:tblStyle styleId="{6304FBC0-1EBB-433B-AB00-05E73263D09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8" d="100"/>
          <a:sy n="88" d="100"/>
        </p:scale>
        <p:origin x="87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2.fntdata"/><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1.fntdata"/><Relationship Id="rId32"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font" Target="fonts/font4.fntdata"/><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GNEW Tiela [Southern River College]" userId="bf386e6b-4d7d-43de-b407-a69201ec0eea" providerId="ADAL" clId="{51EB7CD7-0769-4414-BB77-62B22C8696F6}"/>
    <pc:docChg chg="modSld">
      <pc:chgData name="AGNEW Tiela [Southern River College]" userId="bf386e6b-4d7d-43de-b407-a69201ec0eea" providerId="ADAL" clId="{51EB7CD7-0769-4414-BB77-62B22C8696F6}" dt="2022-08-01T04:07:26.352" v="5" actId="1036"/>
      <pc:docMkLst>
        <pc:docMk/>
      </pc:docMkLst>
      <pc:sldChg chg="modSp mod">
        <pc:chgData name="AGNEW Tiela [Southern River College]" userId="bf386e6b-4d7d-43de-b407-a69201ec0eea" providerId="ADAL" clId="{51EB7CD7-0769-4414-BB77-62B22C8696F6}" dt="2022-08-01T01:27:38.945" v="2" actId="1036"/>
        <pc:sldMkLst>
          <pc:docMk/>
          <pc:sldMk cId="0" sldId="268"/>
        </pc:sldMkLst>
        <pc:picChg chg="mod">
          <ac:chgData name="AGNEW Tiela [Southern River College]" userId="bf386e6b-4d7d-43de-b407-a69201ec0eea" providerId="ADAL" clId="{51EB7CD7-0769-4414-BB77-62B22C8696F6}" dt="2022-08-01T01:21:25.326" v="1" actId="1036"/>
          <ac:picMkLst>
            <pc:docMk/>
            <pc:sldMk cId="0" sldId="268"/>
            <ac:picMk id="229" creationId="{00000000-0000-0000-0000-000000000000}"/>
          </ac:picMkLst>
        </pc:picChg>
        <pc:picChg chg="mod">
          <ac:chgData name="AGNEW Tiela [Southern River College]" userId="bf386e6b-4d7d-43de-b407-a69201ec0eea" providerId="ADAL" clId="{51EB7CD7-0769-4414-BB77-62B22C8696F6}" dt="2022-08-01T01:27:38.945" v="2" actId="1036"/>
          <ac:picMkLst>
            <pc:docMk/>
            <pc:sldMk cId="0" sldId="268"/>
            <ac:picMk id="230" creationId="{00000000-0000-0000-0000-000000000000}"/>
          </ac:picMkLst>
        </pc:picChg>
      </pc:sldChg>
      <pc:sldChg chg="modSp mod">
        <pc:chgData name="AGNEW Tiela [Southern River College]" userId="bf386e6b-4d7d-43de-b407-a69201ec0eea" providerId="ADAL" clId="{51EB7CD7-0769-4414-BB77-62B22C8696F6}" dt="2022-08-01T02:55:52.856" v="4" actId="1036"/>
        <pc:sldMkLst>
          <pc:docMk/>
          <pc:sldMk cId="0" sldId="271"/>
        </pc:sldMkLst>
        <pc:picChg chg="mod">
          <ac:chgData name="AGNEW Tiela [Southern River College]" userId="bf386e6b-4d7d-43de-b407-a69201ec0eea" providerId="ADAL" clId="{51EB7CD7-0769-4414-BB77-62B22C8696F6}" dt="2022-08-01T02:55:52.856" v="4" actId="1036"/>
          <ac:picMkLst>
            <pc:docMk/>
            <pc:sldMk cId="0" sldId="271"/>
            <ac:picMk id="259" creationId="{00000000-0000-0000-0000-000000000000}"/>
          </ac:picMkLst>
        </pc:picChg>
        <pc:picChg chg="mod">
          <ac:chgData name="AGNEW Tiela [Southern River College]" userId="bf386e6b-4d7d-43de-b407-a69201ec0eea" providerId="ADAL" clId="{51EB7CD7-0769-4414-BB77-62B22C8696F6}" dt="2022-08-01T02:55:52.856" v="4" actId="1036"/>
          <ac:picMkLst>
            <pc:docMk/>
            <pc:sldMk cId="0" sldId="271"/>
            <ac:picMk id="260" creationId="{00000000-0000-0000-0000-000000000000}"/>
          </ac:picMkLst>
        </pc:picChg>
        <pc:picChg chg="mod">
          <ac:chgData name="AGNEW Tiela [Southern River College]" userId="bf386e6b-4d7d-43de-b407-a69201ec0eea" providerId="ADAL" clId="{51EB7CD7-0769-4414-BB77-62B22C8696F6}" dt="2022-08-01T02:55:52.856" v="4" actId="1036"/>
          <ac:picMkLst>
            <pc:docMk/>
            <pc:sldMk cId="0" sldId="271"/>
            <ac:picMk id="261" creationId="{00000000-0000-0000-0000-000000000000}"/>
          </ac:picMkLst>
        </pc:picChg>
      </pc:sldChg>
      <pc:sldChg chg="modSp mod">
        <pc:chgData name="AGNEW Tiela [Southern River College]" userId="bf386e6b-4d7d-43de-b407-a69201ec0eea" providerId="ADAL" clId="{51EB7CD7-0769-4414-BB77-62B22C8696F6}" dt="2022-08-01T04:07:26.352" v="5" actId="1036"/>
        <pc:sldMkLst>
          <pc:docMk/>
          <pc:sldMk cId="0" sldId="274"/>
        </pc:sldMkLst>
        <pc:picChg chg="mod">
          <ac:chgData name="AGNEW Tiela [Southern River College]" userId="bf386e6b-4d7d-43de-b407-a69201ec0eea" providerId="ADAL" clId="{51EB7CD7-0769-4414-BB77-62B22C8696F6}" dt="2022-08-01T04:07:26.352" v="5" actId="1036"/>
          <ac:picMkLst>
            <pc:docMk/>
            <pc:sldMk cId="0" sldId="274"/>
            <ac:picMk id="292"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5f83918344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5f83918344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5c5075e28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5c5075e28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5f8391834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5f8391834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e5c105cef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e5c105cef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3e5c105cef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3e5c105cef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e5c105cef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e5c105cef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5f8df6508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5f8df6508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t>Please include tasks/questions here rather than just referring to a worksheet. This will save on photocopying and facilitate sharing with other schools.</a:t>
            </a:r>
            <a:endParaRPr/>
          </a:p>
          <a:p>
            <a:pPr marL="0" lvl="0" indent="0" algn="l" rtl="0">
              <a:lnSpc>
                <a:spcPct val="115000"/>
              </a:lnSpc>
              <a:spcBef>
                <a:spcPts val="0"/>
              </a:spcBef>
              <a:spcAft>
                <a:spcPts val="0"/>
              </a:spcAft>
              <a:buNone/>
            </a:pPr>
            <a:r>
              <a:rPr lang="en-GB"/>
              <a:t>Try and build tasks/questions which escalate through Bloom’s Taxonomy. This will help with differentiation.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e5c105cef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3e5c105cef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5f8391834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5f8391834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e5c105cef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e5c105cef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This APK slide has been skipped as it was originally designed for the Alternative Energy EDI for Year 8. This could be appropriate for the Selecting Energy Sources EDI.</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3e5c105cef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3e5c105cef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solidFill>
                  <a:schemeClr val="dk1"/>
                </a:solidFill>
              </a:rPr>
              <a:t>Learning Objectives contain </a:t>
            </a:r>
            <a:r>
              <a:rPr lang="en-GB" b="1">
                <a:solidFill>
                  <a:schemeClr val="dk1"/>
                </a:solidFill>
              </a:rPr>
              <a:t>concepts </a:t>
            </a:r>
            <a:r>
              <a:rPr lang="en-GB">
                <a:solidFill>
                  <a:schemeClr val="dk1"/>
                </a:solidFill>
              </a:rPr>
              <a:t>(nouns, big ideas), </a:t>
            </a:r>
            <a:r>
              <a:rPr lang="en-GB" b="1">
                <a:solidFill>
                  <a:schemeClr val="dk1"/>
                </a:solidFill>
              </a:rPr>
              <a:t>skills </a:t>
            </a:r>
            <a:r>
              <a:rPr lang="en-GB">
                <a:solidFill>
                  <a:schemeClr val="dk1"/>
                </a:solidFill>
              </a:rPr>
              <a:t>(verbs, measurable behaviours) and sometimes </a:t>
            </a:r>
            <a:r>
              <a:rPr lang="en-GB" b="1">
                <a:solidFill>
                  <a:schemeClr val="dk1"/>
                </a:solidFill>
              </a:rPr>
              <a:t>context </a:t>
            </a:r>
            <a:r>
              <a:rPr lang="en-GB">
                <a:solidFill>
                  <a:schemeClr val="dk1"/>
                </a:solidFill>
              </a:rPr>
              <a:t>(restricting or targeting conditions).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●Example: Students will be able to </a:t>
            </a:r>
            <a:r>
              <a:rPr lang="en-GB" b="1">
                <a:solidFill>
                  <a:schemeClr val="dk1"/>
                </a:solidFill>
              </a:rPr>
              <a:t>describe</a:t>
            </a:r>
            <a:r>
              <a:rPr lang="en-GB">
                <a:solidFill>
                  <a:schemeClr val="dk1"/>
                </a:solidFill>
              </a:rPr>
              <a:t> the concept of </a:t>
            </a:r>
            <a:r>
              <a:rPr lang="en-GB" b="1">
                <a:solidFill>
                  <a:schemeClr val="dk1"/>
                </a:solidFill>
              </a:rPr>
              <a:t>density </a:t>
            </a:r>
            <a:r>
              <a:rPr lang="en-GB">
                <a:solidFill>
                  <a:schemeClr val="dk1"/>
                </a:solidFill>
              </a:rPr>
              <a:t>and apply it to </a:t>
            </a:r>
            <a:r>
              <a:rPr lang="en-GB" b="1">
                <a:solidFill>
                  <a:schemeClr val="dk1"/>
                </a:solidFill>
              </a:rPr>
              <a:t>floating and sinking.</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Success criteria are specific measurable outcomes that if met mean that the student has met the learning objective.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Examples: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•Students will be able to compare densities of substances using mass and volume.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•Students will be able to identify whether a solid or liquid will float or sink in a liquid based on their densities.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5f8df65081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5f8df65081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402ff358ef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402ff358ef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5fc0fe1d06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5fc0fe1d06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5c5075e28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5c5075e28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5f8391834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5f8391834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6600"/>
              <a:buFont typeface="Century Gothic"/>
              <a:buNone/>
              <a:defRPr sz="6600">
                <a:latin typeface="Century Gothic"/>
                <a:ea typeface="Century Gothic"/>
                <a:cs typeface="Century Gothic"/>
                <a:sym typeface="Century Gothic"/>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3200"/>
              <a:buFont typeface="Century Gothic"/>
              <a:buNone/>
              <a:defRPr sz="3200">
                <a:solidFill>
                  <a:srgbClr val="000000"/>
                </a:solidFill>
                <a:latin typeface="Century Gothic"/>
                <a:ea typeface="Century Gothic"/>
                <a:cs typeface="Century Gothic"/>
                <a:sym typeface="Century Gothic"/>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pic>
        <p:nvPicPr>
          <p:cNvPr id="14" name="Google Shape;14;p2"/>
          <p:cNvPicPr preferRelativeResize="0"/>
          <p:nvPr/>
        </p:nvPicPr>
        <p:blipFill>
          <a:blip r:embed="rId2">
            <a:alphaModFix/>
          </a:blip>
          <a:stretch>
            <a:fillRect/>
          </a:stretch>
        </p:blipFill>
        <p:spPr>
          <a:xfrm>
            <a:off x="7769825" y="4467425"/>
            <a:ext cx="1251325" cy="589250"/>
          </a:xfrm>
          <a:prstGeom prst="rect">
            <a:avLst/>
          </a:prstGeom>
          <a:noFill/>
          <a:ln>
            <a:noFill/>
          </a:ln>
        </p:spPr>
      </p:pic>
      <p:sp>
        <p:nvSpPr>
          <p:cNvPr id="15" name="Google Shape;15;p2"/>
          <p:cNvSpPr txBox="1"/>
          <p:nvPr/>
        </p:nvSpPr>
        <p:spPr>
          <a:xfrm>
            <a:off x="191000" y="4663075"/>
            <a:ext cx="2571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entury Gothic"/>
                <a:ea typeface="Century Gothic"/>
                <a:cs typeface="Century Gothic"/>
                <a:sym typeface="Century Gothic"/>
              </a:rPr>
              <a:t>Science</a:t>
            </a:r>
            <a:endParaRPr>
              <a:latin typeface="Century Gothic"/>
              <a:ea typeface="Century Gothic"/>
              <a:cs typeface="Century Gothic"/>
              <a:sym typeface="Century Gothic"/>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rompt Boxes">
  <p:cSld name="CUSTOM">
    <p:spTree>
      <p:nvGrpSpPr>
        <p:cNvPr id="1" name="Shape 77"/>
        <p:cNvGrpSpPr/>
        <p:nvPr/>
      </p:nvGrpSpPr>
      <p:grpSpPr>
        <a:xfrm>
          <a:off x="0" y="0"/>
          <a:ext cx="0" cy="0"/>
          <a:chOff x="0" y="0"/>
          <a:chExt cx="0" cy="0"/>
        </a:xfrm>
      </p:grpSpPr>
      <p:sp>
        <p:nvSpPr>
          <p:cNvPr id="78" name="Google Shape;78;p14"/>
          <p:cNvSpPr txBox="1"/>
          <p:nvPr/>
        </p:nvSpPr>
        <p:spPr>
          <a:xfrm rot="-5400000">
            <a:off x="-636425" y="2399550"/>
            <a:ext cx="17226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PROMPT BOXES</a:t>
            </a:r>
            <a:endParaRPr sz="1600">
              <a:solidFill>
                <a:srgbClr val="0B5394"/>
              </a:solidFill>
              <a:latin typeface="Century Gothic"/>
              <a:ea typeface="Century Gothic"/>
              <a:cs typeface="Century Gothic"/>
              <a:sym typeface="Century Gothic"/>
            </a:endParaRPr>
          </a:p>
        </p:txBody>
      </p:sp>
      <p:sp>
        <p:nvSpPr>
          <p:cNvPr id="79" name="Google Shape;79;p14"/>
          <p:cNvSpPr txBox="1">
            <a:spLocks noGrp="1"/>
          </p:cNvSpPr>
          <p:nvPr>
            <p:ph type="body" idx="1"/>
          </p:nvPr>
        </p:nvSpPr>
        <p:spPr>
          <a:xfrm>
            <a:off x="586550" y="547850"/>
            <a:ext cx="7986000" cy="2661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Learning Objective and Success Criteria">
  <p:cSld name="BLANK_1">
    <p:spTree>
      <p:nvGrpSpPr>
        <p:cNvPr id="1" name="Shape 84"/>
        <p:cNvGrpSpPr/>
        <p:nvPr/>
      </p:nvGrpSpPr>
      <p:grpSpPr>
        <a:xfrm>
          <a:off x="0" y="0"/>
          <a:ext cx="0" cy="0"/>
          <a:chOff x="0" y="0"/>
          <a:chExt cx="0" cy="0"/>
        </a:xfrm>
      </p:grpSpPr>
      <p:sp>
        <p:nvSpPr>
          <p:cNvPr id="85" name="Google Shape;85;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86" name="Google Shape;86;p16"/>
          <p:cNvSpPr txBox="1"/>
          <p:nvPr/>
        </p:nvSpPr>
        <p:spPr>
          <a:xfrm rot="-5400000">
            <a:off x="-929500" y="1209150"/>
            <a:ext cx="2298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LEARNING OBJECTIVE</a:t>
            </a:r>
            <a:endParaRPr sz="1600">
              <a:solidFill>
                <a:srgbClr val="0B5394"/>
              </a:solidFill>
              <a:latin typeface="Century Gothic"/>
              <a:ea typeface="Century Gothic"/>
              <a:cs typeface="Century Gothic"/>
              <a:sym typeface="Century Gothic"/>
            </a:endParaRPr>
          </a:p>
        </p:txBody>
      </p:sp>
      <p:sp>
        <p:nvSpPr>
          <p:cNvPr id="87" name="Google Shape;87;p16"/>
          <p:cNvSpPr/>
          <p:nvPr/>
        </p:nvSpPr>
        <p:spPr>
          <a:xfrm>
            <a:off x="395650" y="231900"/>
            <a:ext cx="6419100" cy="2305800"/>
          </a:xfrm>
          <a:prstGeom prst="homePlate">
            <a:avLst>
              <a:gd name="adj" fmla="val 50000"/>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6"/>
          <p:cNvSpPr txBox="1">
            <a:spLocks noGrp="1"/>
          </p:cNvSpPr>
          <p:nvPr>
            <p:ph type="title"/>
          </p:nvPr>
        </p:nvSpPr>
        <p:spPr>
          <a:xfrm>
            <a:off x="532075" y="477525"/>
            <a:ext cx="5061600" cy="18351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 name="Google Shape;89;p16"/>
          <p:cNvSpPr txBox="1"/>
          <p:nvPr/>
        </p:nvSpPr>
        <p:spPr>
          <a:xfrm rot="-5400000">
            <a:off x="-790750" y="3730950"/>
            <a:ext cx="2021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SUCCESS CRITERIA</a:t>
            </a:r>
            <a:endParaRPr sz="1600">
              <a:solidFill>
                <a:srgbClr val="0B5394"/>
              </a:solidFill>
              <a:latin typeface="Century Gothic"/>
              <a:ea typeface="Century Gothic"/>
              <a:cs typeface="Century Gothic"/>
              <a:sym typeface="Century Gothic"/>
            </a:endParaRPr>
          </a:p>
        </p:txBody>
      </p:sp>
      <p:sp>
        <p:nvSpPr>
          <p:cNvPr id="90" name="Google Shape;90;p16"/>
          <p:cNvSpPr txBox="1">
            <a:spLocks noGrp="1"/>
          </p:cNvSpPr>
          <p:nvPr>
            <p:ph type="body" idx="1"/>
          </p:nvPr>
        </p:nvSpPr>
        <p:spPr>
          <a:xfrm>
            <a:off x="497975" y="2892375"/>
            <a:ext cx="5198100" cy="201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Activate Prior Knowledge">
  <p:cSld name="BLANK_1_1">
    <p:spTree>
      <p:nvGrpSpPr>
        <p:cNvPr id="1" name="Shape 91"/>
        <p:cNvGrpSpPr/>
        <p:nvPr/>
      </p:nvGrpSpPr>
      <p:grpSpPr>
        <a:xfrm>
          <a:off x="0" y="0"/>
          <a:ext cx="0" cy="0"/>
          <a:chOff x="0" y="0"/>
          <a:chExt cx="0" cy="0"/>
        </a:xfrm>
      </p:grpSpPr>
      <p:sp>
        <p:nvSpPr>
          <p:cNvPr id="92" name="Google Shape;92;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93" name="Google Shape;93;p17"/>
          <p:cNvSpPr txBox="1"/>
          <p:nvPr/>
        </p:nvSpPr>
        <p:spPr>
          <a:xfrm rot="-5400000">
            <a:off x="-1398650" y="2399550"/>
            <a:ext cx="3233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ACTIVATE PRIOR KNOWLEDGE</a:t>
            </a:r>
            <a:endParaRPr sz="1600">
              <a:solidFill>
                <a:srgbClr val="0B5394"/>
              </a:solidFill>
              <a:latin typeface="Century Gothic"/>
              <a:ea typeface="Century Gothic"/>
              <a:cs typeface="Century Gothic"/>
              <a:sym typeface="Century Gothic"/>
            </a:endParaRPr>
          </a:p>
        </p:txBody>
      </p:sp>
      <p:sp>
        <p:nvSpPr>
          <p:cNvPr id="94" name="Google Shape;94;p17"/>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7"/>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96" name="Google Shape;96;p17"/>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cept Development">
  <p:cSld name="BLANK_1_1_1">
    <p:spTree>
      <p:nvGrpSpPr>
        <p:cNvPr id="1" name="Shape 97"/>
        <p:cNvGrpSpPr/>
        <p:nvPr/>
      </p:nvGrpSpPr>
      <p:grpSpPr>
        <a:xfrm>
          <a:off x="0" y="0"/>
          <a:ext cx="0" cy="0"/>
          <a:chOff x="0" y="0"/>
          <a:chExt cx="0" cy="0"/>
        </a:xfrm>
      </p:grpSpPr>
      <p:sp>
        <p:nvSpPr>
          <p:cNvPr id="98" name="Google Shape;98;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99" name="Google Shape;99;p18"/>
          <p:cNvSpPr txBox="1"/>
          <p:nvPr/>
        </p:nvSpPr>
        <p:spPr>
          <a:xfrm rot="-5400000">
            <a:off x="-1139375" y="2399550"/>
            <a:ext cx="27285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CONCEPT DEVELOPMENT</a:t>
            </a:r>
            <a:endParaRPr sz="1600">
              <a:solidFill>
                <a:srgbClr val="0B5394"/>
              </a:solidFill>
              <a:latin typeface="Century Gothic"/>
              <a:ea typeface="Century Gothic"/>
              <a:cs typeface="Century Gothic"/>
              <a:sym typeface="Century Gothic"/>
            </a:endParaRPr>
          </a:p>
        </p:txBody>
      </p:sp>
      <p:sp>
        <p:nvSpPr>
          <p:cNvPr id="100" name="Google Shape;100;p18"/>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8"/>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2" name="Google Shape;102;p18"/>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kill Development/Guided Practice">
  <p:cSld name="BLANK_1_1_1_1">
    <p:spTree>
      <p:nvGrpSpPr>
        <p:cNvPr id="1" name="Shape 103"/>
        <p:cNvGrpSpPr/>
        <p:nvPr/>
      </p:nvGrpSpPr>
      <p:grpSpPr>
        <a:xfrm>
          <a:off x="0" y="0"/>
          <a:ext cx="0" cy="0"/>
          <a:chOff x="0" y="0"/>
          <a:chExt cx="0" cy="0"/>
        </a:xfrm>
      </p:grpSpPr>
      <p:sp>
        <p:nvSpPr>
          <p:cNvPr id="104" name="Google Shape;104;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5" name="Google Shape;105;p19"/>
          <p:cNvSpPr txBox="1"/>
          <p:nvPr/>
        </p:nvSpPr>
        <p:spPr>
          <a:xfrm rot="-5400000">
            <a:off x="-1790900" y="2604200"/>
            <a:ext cx="4017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SKILL DEVELOPMENT/GUIDED PRACTICE</a:t>
            </a:r>
            <a:endParaRPr sz="1600">
              <a:solidFill>
                <a:srgbClr val="0B5394"/>
              </a:solidFill>
              <a:latin typeface="Century Gothic"/>
              <a:ea typeface="Century Gothic"/>
              <a:cs typeface="Century Gothic"/>
              <a:sym typeface="Century Gothic"/>
            </a:endParaRPr>
          </a:p>
        </p:txBody>
      </p:sp>
      <p:sp>
        <p:nvSpPr>
          <p:cNvPr id="106" name="Google Shape;106;p19"/>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9"/>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8" name="Google Shape;108;p19"/>
          <p:cNvSpPr txBox="1">
            <a:spLocks noGrp="1"/>
          </p:cNvSpPr>
          <p:nvPr>
            <p:ph type="body" idx="2"/>
          </p:nvPr>
        </p:nvSpPr>
        <p:spPr>
          <a:xfrm>
            <a:off x="552550" y="1807725"/>
            <a:ext cx="6173700" cy="3110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Relevance">
  <p:cSld name="BLANK_1_1_1_1_1">
    <p:spTree>
      <p:nvGrpSpPr>
        <p:cNvPr id="1" name="Shape 109"/>
        <p:cNvGrpSpPr/>
        <p:nvPr/>
      </p:nvGrpSpPr>
      <p:grpSpPr>
        <a:xfrm>
          <a:off x="0" y="0"/>
          <a:ext cx="0" cy="0"/>
          <a:chOff x="0" y="0"/>
          <a:chExt cx="0" cy="0"/>
        </a:xfrm>
      </p:grpSpPr>
      <p:sp>
        <p:nvSpPr>
          <p:cNvPr id="110" name="Google Shape;110;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11" name="Google Shape;111;p20"/>
          <p:cNvSpPr txBox="1"/>
          <p:nvPr/>
        </p:nvSpPr>
        <p:spPr>
          <a:xfrm rot="-5400000">
            <a:off x="-489650" y="2399550"/>
            <a:ext cx="1415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RELEVANCE</a:t>
            </a:r>
            <a:endParaRPr sz="1600">
              <a:solidFill>
                <a:srgbClr val="0B5394"/>
              </a:solidFill>
              <a:latin typeface="Century Gothic"/>
              <a:ea typeface="Century Gothic"/>
              <a:cs typeface="Century Gothic"/>
              <a:sym typeface="Century Gothic"/>
            </a:endParaRPr>
          </a:p>
        </p:txBody>
      </p:sp>
      <p:sp>
        <p:nvSpPr>
          <p:cNvPr id="112" name="Google Shape;112;p20"/>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0"/>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14" name="Google Shape;114;p20"/>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kill Closure">
  <p:cSld name="BLANK_1_1_1_1_1_1">
    <p:spTree>
      <p:nvGrpSpPr>
        <p:cNvPr id="1" name="Shape 115"/>
        <p:cNvGrpSpPr/>
        <p:nvPr/>
      </p:nvGrpSpPr>
      <p:grpSpPr>
        <a:xfrm>
          <a:off x="0" y="0"/>
          <a:ext cx="0" cy="0"/>
          <a:chOff x="0" y="0"/>
          <a:chExt cx="0" cy="0"/>
        </a:xfrm>
      </p:grpSpPr>
      <p:sp>
        <p:nvSpPr>
          <p:cNvPr id="116" name="Google Shape;116;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17" name="Google Shape;117;p21"/>
          <p:cNvSpPr txBox="1"/>
          <p:nvPr/>
        </p:nvSpPr>
        <p:spPr>
          <a:xfrm rot="-5400000">
            <a:off x="-667850" y="2399550"/>
            <a:ext cx="17718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SKILL CLOSURE</a:t>
            </a:r>
            <a:endParaRPr sz="1600">
              <a:solidFill>
                <a:srgbClr val="0B5394"/>
              </a:solidFill>
              <a:latin typeface="Century Gothic"/>
              <a:ea typeface="Century Gothic"/>
              <a:cs typeface="Century Gothic"/>
              <a:sym typeface="Century Gothic"/>
            </a:endParaRPr>
          </a:p>
        </p:txBody>
      </p:sp>
      <p:sp>
        <p:nvSpPr>
          <p:cNvPr id="118" name="Google Shape;118;p21"/>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1"/>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20" name="Google Shape;120;p21"/>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Independent Practice">
  <p:cSld name="BLANK_1_1_1_1_1_1_1">
    <p:spTree>
      <p:nvGrpSpPr>
        <p:cNvPr id="1" name="Shape 121"/>
        <p:cNvGrpSpPr/>
        <p:nvPr/>
      </p:nvGrpSpPr>
      <p:grpSpPr>
        <a:xfrm>
          <a:off x="0" y="0"/>
          <a:ext cx="0" cy="0"/>
          <a:chOff x="0" y="0"/>
          <a:chExt cx="0" cy="0"/>
        </a:xfrm>
      </p:grpSpPr>
      <p:sp>
        <p:nvSpPr>
          <p:cNvPr id="122" name="Google Shape;12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23" name="Google Shape;123;p22"/>
          <p:cNvSpPr txBox="1"/>
          <p:nvPr/>
        </p:nvSpPr>
        <p:spPr>
          <a:xfrm rot="-5400000">
            <a:off x="-1128800" y="2670800"/>
            <a:ext cx="26937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INDEPENDENT PRACTICE</a:t>
            </a:r>
            <a:endParaRPr sz="1600">
              <a:solidFill>
                <a:srgbClr val="0B5394"/>
              </a:solidFill>
              <a:latin typeface="Century Gothic"/>
              <a:ea typeface="Century Gothic"/>
              <a:cs typeface="Century Gothic"/>
              <a:sym typeface="Century Gothic"/>
            </a:endParaRPr>
          </a:p>
        </p:txBody>
      </p:sp>
      <p:sp>
        <p:nvSpPr>
          <p:cNvPr id="124" name="Google Shape;124;p22"/>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26" name="Google Shape;126;p22"/>
          <p:cNvSpPr txBox="1">
            <a:spLocks noGrp="1"/>
          </p:cNvSpPr>
          <p:nvPr>
            <p:ph type="body" idx="2"/>
          </p:nvPr>
        </p:nvSpPr>
        <p:spPr>
          <a:xfrm>
            <a:off x="552550" y="1937350"/>
            <a:ext cx="6173700" cy="298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arning Objective and Success Criteria">
  <p:cSld name="BLANK_1">
    <p:spTree>
      <p:nvGrpSpPr>
        <p:cNvPr id="1" name="Shape 20"/>
        <p:cNvGrpSpPr/>
        <p:nvPr/>
      </p:nvGrpSpPr>
      <p:grpSpPr>
        <a:xfrm>
          <a:off x="0" y="0"/>
          <a:ext cx="0" cy="0"/>
          <a:chOff x="0" y="0"/>
          <a:chExt cx="0" cy="0"/>
        </a:xfrm>
      </p:grpSpPr>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2" name="Google Shape;22;p4"/>
          <p:cNvSpPr txBox="1"/>
          <p:nvPr/>
        </p:nvSpPr>
        <p:spPr>
          <a:xfrm rot="-5400000">
            <a:off x="-929500" y="1209150"/>
            <a:ext cx="2298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LEARNING OBJECTIVE</a:t>
            </a:r>
            <a:endParaRPr sz="1600">
              <a:solidFill>
                <a:srgbClr val="0B5394"/>
              </a:solidFill>
              <a:latin typeface="Century Gothic"/>
              <a:ea typeface="Century Gothic"/>
              <a:cs typeface="Century Gothic"/>
              <a:sym typeface="Century Gothic"/>
            </a:endParaRPr>
          </a:p>
        </p:txBody>
      </p:sp>
      <p:sp>
        <p:nvSpPr>
          <p:cNvPr id="23" name="Google Shape;23;p4"/>
          <p:cNvSpPr/>
          <p:nvPr/>
        </p:nvSpPr>
        <p:spPr>
          <a:xfrm>
            <a:off x="395650" y="231900"/>
            <a:ext cx="6419100" cy="2305800"/>
          </a:xfrm>
          <a:prstGeom prst="homePlate">
            <a:avLst>
              <a:gd name="adj" fmla="val 50000"/>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txBox="1">
            <a:spLocks noGrp="1"/>
          </p:cNvSpPr>
          <p:nvPr>
            <p:ph type="title"/>
          </p:nvPr>
        </p:nvSpPr>
        <p:spPr>
          <a:xfrm>
            <a:off x="532075" y="477525"/>
            <a:ext cx="5061600" cy="18351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FFFFFF"/>
                </a:solidFill>
                <a:latin typeface="Century Gothic"/>
                <a:ea typeface="Century Gothic"/>
                <a:cs typeface="Century Gothic"/>
                <a:sym typeface="Century Gothic"/>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25" name="Google Shape;25;p4"/>
          <p:cNvSpPr txBox="1"/>
          <p:nvPr/>
        </p:nvSpPr>
        <p:spPr>
          <a:xfrm rot="-5400000">
            <a:off x="-790750" y="3730950"/>
            <a:ext cx="2021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SUCCESS CRITERIA</a:t>
            </a:r>
            <a:endParaRPr sz="1600">
              <a:solidFill>
                <a:srgbClr val="0B5394"/>
              </a:solidFill>
              <a:latin typeface="Century Gothic"/>
              <a:ea typeface="Century Gothic"/>
              <a:cs typeface="Century Gothic"/>
              <a:sym typeface="Century Gothic"/>
            </a:endParaRPr>
          </a:p>
        </p:txBody>
      </p:sp>
      <p:sp>
        <p:nvSpPr>
          <p:cNvPr id="26" name="Google Shape;26;p4"/>
          <p:cNvSpPr txBox="1">
            <a:spLocks noGrp="1"/>
          </p:cNvSpPr>
          <p:nvPr>
            <p:ph type="body" idx="1"/>
          </p:nvPr>
        </p:nvSpPr>
        <p:spPr>
          <a:xfrm>
            <a:off x="497975" y="2892375"/>
            <a:ext cx="5198100" cy="2012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ctivate Prior Knowledge">
  <p:cSld name="BLANK_1_1">
    <p:spTree>
      <p:nvGrpSpPr>
        <p:cNvPr id="1" name="Shape 27"/>
        <p:cNvGrpSpPr/>
        <p:nvPr/>
      </p:nvGrpSpPr>
      <p:grpSpPr>
        <a:xfrm>
          <a:off x="0" y="0"/>
          <a:ext cx="0" cy="0"/>
          <a:chOff x="0" y="0"/>
          <a:chExt cx="0" cy="0"/>
        </a:xfrm>
      </p:grpSpPr>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9" name="Google Shape;29;p5"/>
          <p:cNvSpPr txBox="1"/>
          <p:nvPr/>
        </p:nvSpPr>
        <p:spPr>
          <a:xfrm rot="-5400000">
            <a:off x="-1398650" y="2399550"/>
            <a:ext cx="3233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ACTIVATE PRIOR KNOWLEDGE</a:t>
            </a:r>
            <a:endParaRPr sz="1600">
              <a:solidFill>
                <a:srgbClr val="0B5394"/>
              </a:solidFill>
              <a:latin typeface="Century Gothic"/>
              <a:ea typeface="Century Gothic"/>
              <a:cs typeface="Century Gothic"/>
              <a:sym typeface="Century Gothic"/>
            </a:endParaRPr>
          </a:p>
        </p:txBody>
      </p:sp>
      <p:sp>
        <p:nvSpPr>
          <p:cNvPr id="30" name="Google Shape;30;p5"/>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a:spcBef>
                <a:spcPts val="0"/>
              </a:spcBef>
              <a:spcAft>
                <a:spcPts val="0"/>
              </a:spcAft>
              <a:buNone/>
              <a:defRPr>
                <a:solidFill>
                  <a:srgbClr val="FFFFFF"/>
                </a:solidFill>
                <a:latin typeface="Century Gothic"/>
                <a:ea typeface="Century Gothic"/>
                <a:cs typeface="Century Gothic"/>
                <a:sym typeface="Century Gothic"/>
              </a:defRPr>
            </a:lvl1pPr>
            <a:lvl2pPr lvl="1">
              <a:spcBef>
                <a:spcPts val="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32" name="Google Shape;32;p5"/>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cept Development">
  <p:cSld name="BLANK_1_1_1">
    <p:spTree>
      <p:nvGrpSpPr>
        <p:cNvPr id="1" name="Shape 33"/>
        <p:cNvGrpSpPr/>
        <p:nvPr/>
      </p:nvGrpSpPr>
      <p:grpSpPr>
        <a:xfrm>
          <a:off x="0" y="0"/>
          <a:ext cx="0" cy="0"/>
          <a:chOff x="0" y="0"/>
          <a:chExt cx="0" cy="0"/>
        </a:xfrm>
      </p:grpSpPr>
      <p:sp>
        <p:nvSpPr>
          <p:cNvPr id="34" name="Google Shape;34;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5" name="Google Shape;35;p6"/>
          <p:cNvSpPr txBox="1"/>
          <p:nvPr/>
        </p:nvSpPr>
        <p:spPr>
          <a:xfrm rot="-5400000">
            <a:off x="-1139375" y="2399550"/>
            <a:ext cx="27285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CONCEPT DEVELOPMENT</a:t>
            </a:r>
            <a:endParaRPr sz="1600">
              <a:solidFill>
                <a:srgbClr val="0B5394"/>
              </a:solidFill>
              <a:latin typeface="Century Gothic"/>
              <a:ea typeface="Century Gothic"/>
              <a:cs typeface="Century Gothic"/>
              <a:sym typeface="Century Gothic"/>
            </a:endParaRPr>
          </a:p>
        </p:txBody>
      </p:sp>
      <p:sp>
        <p:nvSpPr>
          <p:cNvPr id="36" name="Google Shape;36;p6"/>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6"/>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38" name="Google Shape;38;p6"/>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kill Development/Guided Practice">
  <p:cSld name="BLANK_1_1_1_1">
    <p:spTree>
      <p:nvGrpSpPr>
        <p:cNvPr id="1" name="Shape 39"/>
        <p:cNvGrpSpPr/>
        <p:nvPr/>
      </p:nvGrpSpPr>
      <p:grpSpPr>
        <a:xfrm>
          <a:off x="0" y="0"/>
          <a:ext cx="0" cy="0"/>
          <a:chOff x="0" y="0"/>
          <a:chExt cx="0" cy="0"/>
        </a:xfrm>
      </p:grpSpPr>
      <p:sp>
        <p:nvSpPr>
          <p:cNvPr id="40" name="Google Shape;4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41" name="Google Shape;41;p7"/>
          <p:cNvSpPr txBox="1"/>
          <p:nvPr/>
        </p:nvSpPr>
        <p:spPr>
          <a:xfrm rot="-5400000">
            <a:off x="-1790900" y="2604200"/>
            <a:ext cx="4017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SKILL DEVELOPMENT/GUIDED PRACTICE</a:t>
            </a:r>
            <a:endParaRPr sz="1600">
              <a:solidFill>
                <a:srgbClr val="0B5394"/>
              </a:solidFill>
              <a:latin typeface="Century Gothic"/>
              <a:ea typeface="Century Gothic"/>
              <a:cs typeface="Century Gothic"/>
              <a:sym typeface="Century Gothic"/>
            </a:endParaRPr>
          </a:p>
        </p:txBody>
      </p:sp>
      <p:sp>
        <p:nvSpPr>
          <p:cNvPr id="42" name="Google Shape;42;p7"/>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7"/>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44" name="Google Shape;44;p7"/>
          <p:cNvSpPr txBox="1">
            <a:spLocks noGrp="1"/>
          </p:cNvSpPr>
          <p:nvPr>
            <p:ph type="body" idx="2"/>
          </p:nvPr>
        </p:nvSpPr>
        <p:spPr>
          <a:xfrm>
            <a:off x="552550" y="1807725"/>
            <a:ext cx="6173700" cy="3110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Relevance">
  <p:cSld name="BLANK_1_1_1_1_1">
    <p:spTree>
      <p:nvGrpSpPr>
        <p:cNvPr id="1" name="Shape 45"/>
        <p:cNvGrpSpPr/>
        <p:nvPr/>
      </p:nvGrpSpPr>
      <p:grpSpPr>
        <a:xfrm>
          <a:off x="0" y="0"/>
          <a:ext cx="0" cy="0"/>
          <a:chOff x="0" y="0"/>
          <a:chExt cx="0" cy="0"/>
        </a:xfrm>
      </p:grpSpPr>
      <p:sp>
        <p:nvSpPr>
          <p:cNvPr id="46" name="Google Shape;46;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47" name="Google Shape;47;p8"/>
          <p:cNvSpPr txBox="1"/>
          <p:nvPr/>
        </p:nvSpPr>
        <p:spPr>
          <a:xfrm rot="-5400000">
            <a:off x="-489650" y="2399550"/>
            <a:ext cx="1415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RELEVANCE</a:t>
            </a:r>
            <a:endParaRPr sz="1600">
              <a:solidFill>
                <a:srgbClr val="0B5394"/>
              </a:solidFill>
              <a:latin typeface="Century Gothic"/>
              <a:ea typeface="Century Gothic"/>
              <a:cs typeface="Century Gothic"/>
              <a:sym typeface="Century Gothic"/>
            </a:endParaRPr>
          </a:p>
        </p:txBody>
      </p:sp>
      <p:sp>
        <p:nvSpPr>
          <p:cNvPr id="48" name="Google Shape;48;p8"/>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8"/>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0" name="Google Shape;50;p8"/>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kill Closure">
  <p:cSld name="BLANK_1_1_1_1_1_1">
    <p:spTree>
      <p:nvGrpSpPr>
        <p:cNvPr id="1" name="Shape 51"/>
        <p:cNvGrpSpPr/>
        <p:nvPr/>
      </p:nvGrpSpPr>
      <p:grpSpPr>
        <a:xfrm>
          <a:off x="0" y="0"/>
          <a:ext cx="0" cy="0"/>
          <a:chOff x="0" y="0"/>
          <a:chExt cx="0" cy="0"/>
        </a:xfrm>
      </p:grpSpPr>
      <p:sp>
        <p:nvSpPr>
          <p:cNvPr id="52" name="Google Shape;5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3" name="Google Shape;53;p9"/>
          <p:cNvSpPr txBox="1"/>
          <p:nvPr/>
        </p:nvSpPr>
        <p:spPr>
          <a:xfrm rot="-5400000">
            <a:off x="-667850" y="2399550"/>
            <a:ext cx="17718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SKILL CLOSURE</a:t>
            </a:r>
            <a:endParaRPr sz="1600">
              <a:solidFill>
                <a:srgbClr val="0B5394"/>
              </a:solidFill>
              <a:latin typeface="Century Gothic"/>
              <a:ea typeface="Century Gothic"/>
              <a:cs typeface="Century Gothic"/>
              <a:sym typeface="Century Gothic"/>
            </a:endParaRPr>
          </a:p>
        </p:txBody>
      </p:sp>
      <p:sp>
        <p:nvSpPr>
          <p:cNvPr id="54" name="Google Shape;54;p9"/>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9"/>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6" name="Google Shape;56;p9"/>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ndependent Practice">
  <p:cSld name="BLANK_1_1_1_1_1_1_1">
    <p:spTree>
      <p:nvGrpSpPr>
        <p:cNvPr id="1" name="Shape 57"/>
        <p:cNvGrpSpPr/>
        <p:nvPr/>
      </p:nvGrpSpPr>
      <p:grpSpPr>
        <a:xfrm>
          <a:off x="0" y="0"/>
          <a:ext cx="0" cy="0"/>
          <a:chOff x="0" y="0"/>
          <a:chExt cx="0" cy="0"/>
        </a:xfrm>
      </p:grpSpPr>
      <p:sp>
        <p:nvSpPr>
          <p:cNvPr id="58" name="Google Shape;5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9" name="Google Shape;59;p10"/>
          <p:cNvSpPr txBox="1"/>
          <p:nvPr/>
        </p:nvSpPr>
        <p:spPr>
          <a:xfrm rot="-5400000">
            <a:off x="-1128800" y="2670800"/>
            <a:ext cx="26937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INDEPENDENT PRACTICE</a:t>
            </a:r>
            <a:endParaRPr sz="1600">
              <a:solidFill>
                <a:srgbClr val="0B5394"/>
              </a:solidFill>
              <a:latin typeface="Century Gothic"/>
              <a:ea typeface="Century Gothic"/>
              <a:cs typeface="Century Gothic"/>
              <a:sym typeface="Century Gothic"/>
            </a:endParaRPr>
          </a:p>
        </p:txBody>
      </p:sp>
      <p:sp>
        <p:nvSpPr>
          <p:cNvPr id="60" name="Google Shape;60;p10"/>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0"/>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2" name="Google Shape;62;p10"/>
          <p:cNvSpPr txBox="1">
            <a:spLocks noGrp="1"/>
          </p:cNvSpPr>
          <p:nvPr>
            <p:ph type="body" idx="2"/>
          </p:nvPr>
        </p:nvSpPr>
        <p:spPr>
          <a:xfrm>
            <a:off x="552550" y="1937350"/>
            <a:ext cx="6173700" cy="298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600"/>
              <a:buFont typeface="Century Gothic"/>
              <a:buNone/>
              <a:defRPr sz="6600">
                <a:latin typeface="Century Gothic"/>
                <a:ea typeface="Century Gothic"/>
                <a:cs typeface="Century Gothic"/>
                <a:sym typeface="Century Gothic"/>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0" name="Google Shape;70;p1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3200"/>
              <a:buFont typeface="Century Gothic"/>
              <a:buNone/>
              <a:defRPr sz="3200">
                <a:solidFill>
                  <a:srgbClr val="000000"/>
                </a:solidFill>
                <a:latin typeface="Century Gothic"/>
                <a:ea typeface="Century Gothic"/>
                <a:cs typeface="Century Gothic"/>
                <a:sym typeface="Century Gothic"/>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1" name="Google Shape;7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pic>
        <p:nvPicPr>
          <p:cNvPr id="72" name="Google Shape;72;p12"/>
          <p:cNvPicPr preferRelativeResize="0"/>
          <p:nvPr/>
        </p:nvPicPr>
        <p:blipFill>
          <a:blip r:embed="rId2">
            <a:alphaModFix/>
          </a:blip>
          <a:stretch>
            <a:fillRect/>
          </a:stretch>
        </p:blipFill>
        <p:spPr>
          <a:xfrm>
            <a:off x="7769825" y="4467425"/>
            <a:ext cx="1251325" cy="589250"/>
          </a:xfrm>
          <a:prstGeom prst="rect">
            <a:avLst/>
          </a:prstGeom>
          <a:noFill/>
          <a:ln>
            <a:noFill/>
          </a:ln>
        </p:spPr>
      </p:pic>
      <p:sp>
        <p:nvSpPr>
          <p:cNvPr id="73" name="Google Shape;73;p12"/>
          <p:cNvSpPr txBox="1"/>
          <p:nvPr/>
        </p:nvSpPr>
        <p:spPr>
          <a:xfrm>
            <a:off x="191000" y="4663075"/>
            <a:ext cx="2571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entury Gothic"/>
                <a:ea typeface="Century Gothic"/>
                <a:cs typeface="Century Gothic"/>
                <a:sym typeface="Century Gothic"/>
              </a:rPr>
              <a:t>Science</a:t>
            </a:r>
            <a:endParaRPr>
              <a:latin typeface="Century Gothic"/>
              <a:ea typeface="Century Gothic"/>
              <a:cs typeface="Century Gothic"/>
              <a:sym typeface="Century Gothic"/>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theme" Target="../theme/theme2.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
        <p:nvSpPr>
          <p:cNvPr id="9" name="Google Shape;9;p1"/>
          <p:cNvSpPr/>
          <p:nvPr/>
        </p:nvSpPr>
        <p:spPr>
          <a:xfrm>
            <a:off x="47750" y="34100"/>
            <a:ext cx="9063300" cy="5075400"/>
          </a:xfrm>
          <a:prstGeom prst="roundRect">
            <a:avLst>
              <a:gd name="adj" fmla="val 3214"/>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63"/>
        <p:cNvGrpSpPr/>
        <p:nvPr/>
      </p:nvGrpSpPr>
      <p:grpSpPr>
        <a:xfrm>
          <a:off x="0" y="0"/>
          <a:ext cx="0" cy="0"/>
          <a:chOff x="0" y="0"/>
          <a:chExt cx="0" cy="0"/>
        </a:xfrm>
      </p:grpSpPr>
      <p:sp>
        <p:nvSpPr>
          <p:cNvPr id="64" name="Google Shape;64;p11"/>
          <p:cNvSpPr/>
          <p:nvPr/>
        </p:nvSpPr>
        <p:spPr>
          <a:xfrm>
            <a:off x="47750" y="34100"/>
            <a:ext cx="9063300" cy="5075400"/>
          </a:xfrm>
          <a:prstGeom prst="roundRect">
            <a:avLst>
              <a:gd name="adj" fmla="val 3214"/>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800"/>
              <a:buFont typeface="Century Gothic"/>
              <a:buNone/>
              <a:defRPr sz="2800">
                <a:latin typeface="Century Gothic"/>
                <a:ea typeface="Century Gothic"/>
                <a:cs typeface="Century Gothic"/>
                <a:sym typeface="Century Gothic"/>
              </a:defRPr>
            </a:lvl1pPr>
            <a:lvl2pPr lvl="1" rtl="0">
              <a:spcBef>
                <a:spcPts val="0"/>
              </a:spcBef>
              <a:spcAft>
                <a:spcPts val="0"/>
              </a:spcAft>
              <a:buSzPts val="2800"/>
              <a:buFont typeface="Century Gothic"/>
              <a:buNone/>
              <a:defRPr sz="2800">
                <a:latin typeface="Century Gothic"/>
                <a:ea typeface="Century Gothic"/>
                <a:cs typeface="Century Gothic"/>
                <a:sym typeface="Century Gothic"/>
              </a:defRPr>
            </a:lvl2pPr>
            <a:lvl3pPr lvl="2" rtl="0">
              <a:spcBef>
                <a:spcPts val="0"/>
              </a:spcBef>
              <a:spcAft>
                <a:spcPts val="0"/>
              </a:spcAft>
              <a:buSzPts val="2800"/>
              <a:buFont typeface="Century Gothic"/>
              <a:buNone/>
              <a:defRPr sz="2800">
                <a:latin typeface="Century Gothic"/>
                <a:ea typeface="Century Gothic"/>
                <a:cs typeface="Century Gothic"/>
                <a:sym typeface="Century Gothic"/>
              </a:defRPr>
            </a:lvl3pPr>
            <a:lvl4pPr lvl="3" rtl="0">
              <a:spcBef>
                <a:spcPts val="0"/>
              </a:spcBef>
              <a:spcAft>
                <a:spcPts val="0"/>
              </a:spcAft>
              <a:buSzPts val="2800"/>
              <a:buFont typeface="Century Gothic"/>
              <a:buNone/>
              <a:defRPr sz="2800">
                <a:latin typeface="Century Gothic"/>
                <a:ea typeface="Century Gothic"/>
                <a:cs typeface="Century Gothic"/>
                <a:sym typeface="Century Gothic"/>
              </a:defRPr>
            </a:lvl4pPr>
            <a:lvl5pPr lvl="4" rtl="0">
              <a:spcBef>
                <a:spcPts val="0"/>
              </a:spcBef>
              <a:spcAft>
                <a:spcPts val="0"/>
              </a:spcAft>
              <a:buSzPts val="2800"/>
              <a:buFont typeface="Century Gothic"/>
              <a:buNone/>
              <a:defRPr sz="2800">
                <a:latin typeface="Century Gothic"/>
                <a:ea typeface="Century Gothic"/>
                <a:cs typeface="Century Gothic"/>
                <a:sym typeface="Century Gothic"/>
              </a:defRPr>
            </a:lvl5pPr>
            <a:lvl6pPr lvl="5" rtl="0">
              <a:spcBef>
                <a:spcPts val="0"/>
              </a:spcBef>
              <a:spcAft>
                <a:spcPts val="0"/>
              </a:spcAft>
              <a:buSzPts val="2800"/>
              <a:buFont typeface="Century Gothic"/>
              <a:buNone/>
              <a:defRPr sz="2800">
                <a:latin typeface="Century Gothic"/>
                <a:ea typeface="Century Gothic"/>
                <a:cs typeface="Century Gothic"/>
                <a:sym typeface="Century Gothic"/>
              </a:defRPr>
            </a:lvl6pPr>
            <a:lvl7pPr lvl="6" rtl="0">
              <a:spcBef>
                <a:spcPts val="0"/>
              </a:spcBef>
              <a:spcAft>
                <a:spcPts val="0"/>
              </a:spcAft>
              <a:buSzPts val="2800"/>
              <a:buFont typeface="Century Gothic"/>
              <a:buNone/>
              <a:defRPr sz="2800">
                <a:latin typeface="Century Gothic"/>
                <a:ea typeface="Century Gothic"/>
                <a:cs typeface="Century Gothic"/>
                <a:sym typeface="Century Gothic"/>
              </a:defRPr>
            </a:lvl7pPr>
            <a:lvl8pPr lvl="7" rtl="0">
              <a:spcBef>
                <a:spcPts val="0"/>
              </a:spcBef>
              <a:spcAft>
                <a:spcPts val="0"/>
              </a:spcAft>
              <a:buSzPts val="2800"/>
              <a:buFont typeface="Century Gothic"/>
              <a:buNone/>
              <a:defRPr sz="2800">
                <a:latin typeface="Century Gothic"/>
                <a:ea typeface="Century Gothic"/>
                <a:cs typeface="Century Gothic"/>
                <a:sym typeface="Century Gothic"/>
              </a:defRPr>
            </a:lvl8pPr>
            <a:lvl9pPr lvl="8" rtl="0">
              <a:spcBef>
                <a:spcPts val="0"/>
              </a:spcBef>
              <a:spcAft>
                <a:spcPts val="0"/>
              </a:spcAft>
              <a:buSzPts val="2800"/>
              <a:buFont typeface="Century Gothic"/>
              <a:buNone/>
              <a:defRPr sz="2800">
                <a:latin typeface="Century Gothic"/>
                <a:ea typeface="Century Gothic"/>
                <a:cs typeface="Century Gothic"/>
                <a:sym typeface="Century Gothic"/>
              </a:defRPr>
            </a:lvl9pPr>
          </a:lstStyle>
          <a:p>
            <a:endParaRPr/>
          </a:p>
        </p:txBody>
      </p:sp>
      <p:sp>
        <p:nvSpPr>
          <p:cNvPr id="66" name="Google Shape;66;p1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SzPts val="1800"/>
              <a:buFont typeface="Century Gothic"/>
              <a:buChar char="●"/>
              <a:defRPr sz="1800">
                <a:latin typeface="Century Gothic"/>
                <a:ea typeface="Century Gothic"/>
                <a:cs typeface="Century Gothic"/>
                <a:sym typeface="Century Gothic"/>
              </a:defRPr>
            </a:lvl1pPr>
            <a:lvl2pPr marL="914400" lvl="1" indent="-3175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2pPr>
            <a:lvl3pPr marL="1371600" lvl="2" indent="-3175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3pPr>
            <a:lvl4pPr marL="1828800" lvl="3" indent="-3175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4pPr>
            <a:lvl5pPr marL="2286000" lvl="4" indent="-3175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5pPr>
            <a:lvl6pPr marL="2743200" lvl="5" indent="-3175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6pPr>
            <a:lvl7pPr marL="3200400" lvl="6" indent="-3175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7pPr>
            <a:lvl8pPr marL="3657600" lvl="7" indent="-3175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8pPr>
            <a:lvl9pPr marL="4114800" lvl="8" indent="-317500" rtl="0">
              <a:lnSpc>
                <a:spcPct val="115000"/>
              </a:lnSpc>
              <a:spcBef>
                <a:spcPts val="1600"/>
              </a:spcBef>
              <a:spcAft>
                <a:spcPts val="1600"/>
              </a:spcAft>
              <a:buSzPts val="1400"/>
              <a:buFont typeface="Century Gothic"/>
              <a:buChar char="■"/>
              <a:defRPr>
                <a:latin typeface="Century Gothic"/>
                <a:ea typeface="Century Gothic"/>
                <a:cs typeface="Century Gothic"/>
                <a:sym typeface="Century Gothic"/>
              </a:defRPr>
            </a:lvl9pPr>
          </a:lstStyle>
          <a:p>
            <a:endParaRPr/>
          </a:p>
        </p:txBody>
      </p:sp>
      <p:sp>
        <p:nvSpPr>
          <p:cNvPr id="67" name="Google Shape;6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7" r:id="rId1"/>
    <p:sldLayoutId id="2147483659" r:id="rId2"/>
    <p:sldLayoutId id="2147483661" r:id="rId3"/>
    <p:sldLayoutId id="2147483662" r:id="rId4"/>
    <p:sldLayoutId id="2147483663" r:id="rId5"/>
    <p:sldLayoutId id="2147483664" r:id="rId6"/>
    <p:sldLayoutId id="2147483665" r:id="rId7"/>
    <p:sldLayoutId id="2147483666" r:id="rId8"/>
    <p:sldLayoutId id="214748366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6.jpg"/><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3" Type="http://schemas.openxmlformats.org/officeDocument/2006/relationships/hyperlink" Target="http://www.youtube.com/watch?v=grI3BDSGEC4"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0.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0.jpg"/><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3.jpg"/><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23"/>
          <p:cNvPicPr preferRelativeResize="0"/>
          <p:nvPr/>
        </p:nvPicPr>
        <p:blipFill rotWithShape="1">
          <a:blip r:embed="rId3">
            <a:alphaModFix amt="40000"/>
          </a:blip>
          <a:srcRect t="7813" b="7813"/>
          <a:stretch/>
        </p:blipFill>
        <p:spPr>
          <a:xfrm>
            <a:off x="0" y="0"/>
            <a:ext cx="9143998" cy="5143504"/>
          </a:xfrm>
          <a:prstGeom prst="rect">
            <a:avLst/>
          </a:prstGeom>
          <a:noFill/>
          <a:ln w="9525" cap="flat" cmpd="sng">
            <a:solidFill>
              <a:schemeClr val="dk2"/>
            </a:solidFill>
            <a:prstDash val="solid"/>
            <a:round/>
            <a:headEnd type="none" w="sm" len="sm"/>
            <a:tailEnd type="none" w="sm" len="sm"/>
          </a:ln>
        </p:spPr>
      </p:pic>
      <p:sp>
        <p:nvSpPr>
          <p:cNvPr id="132" name="Google Shape;132;p2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RENEWABLE  ENERGY SOURCES</a:t>
            </a:r>
            <a:endParaRPr/>
          </a:p>
        </p:txBody>
      </p:sp>
      <p:sp>
        <p:nvSpPr>
          <p:cNvPr id="133" name="Google Shape;133;p2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GB" sz="3600"/>
              <a:t>We will compare renewable and non-renewable energy sources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280" name="Google Shape;280;p40"/>
          <p:cNvPicPr preferRelativeResize="0"/>
          <p:nvPr/>
        </p:nvPicPr>
        <p:blipFill>
          <a:blip r:embed="rId3">
            <a:alphaModFix/>
          </a:blip>
          <a:stretch>
            <a:fillRect/>
          </a:stretch>
        </p:blipFill>
        <p:spPr>
          <a:xfrm>
            <a:off x="6828600" y="345825"/>
            <a:ext cx="2215200" cy="1389900"/>
          </a:xfrm>
          <a:prstGeom prst="rect">
            <a:avLst/>
          </a:prstGeom>
          <a:noFill/>
          <a:ln>
            <a:noFill/>
          </a:ln>
        </p:spPr>
      </p:pic>
      <p:pic>
        <p:nvPicPr>
          <p:cNvPr id="281" name="Google Shape;281;p40"/>
          <p:cNvPicPr preferRelativeResize="0"/>
          <p:nvPr/>
        </p:nvPicPr>
        <p:blipFill rotWithShape="1">
          <a:blip r:embed="rId4">
            <a:alphaModFix/>
          </a:blip>
          <a:srcRect t="12540" b="12547"/>
          <a:stretch/>
        </p:blipFill>
        <p:spPr>
          <a:xfrm>
            <a:off x="6828601" y="1876800"/>
            <a:ext cx="2215204" cy="1246038"/>
          </a:xfrm>
          <a:prstGeom prst="rect">
            <a:avLst/>
          </a:prstGeom>
          <a:noFill/>
          <a:ln w="9525" cap="flat" cmpd="sng">
            <a:solidFill>
              <a:schemeClr val="dk2"/>
            </a:solidFill>
            <a:prstDash val="solid"/>
            <a:round/>
            <a:headEnd type="none" w="sm" len="sm"/>
            <a:tailEnd type="none" w="sm" len="sm"/>
          </a:ln>
        </p:spPr>
      </p:pic>
      <p:sp>
        <p:nvSpPr>
          <p:cNvPr id="282" name="Google Shape;282;p40"/>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600">
                <a:solidFill>
                  <a:schemeClr val="lt1"/>
                </a:solidFill>
              </a:rPr>
              <a:t>We will compare renewable and non-renewable energy sources</a:t>
            </a:r>
            <a:endParaRPr>
              <a:solidFill>
                <a:schemeClr val="lt1"/>
              </a:solidFill>
            </a:endParaRPr>
          </a:p>
        </p:txBody>
      </p:sp>
      <p:sp>
        <p:nvSpPr>
          <p:cNvPr id="283" name="Google Shape;283;p40"/>
          <p:cNvSpPr txBox="1">
            <a:spLocks noGrp="1"/>
          </p:cNvSpPr>
          <p:nvPr>
            <p:ph type="body" idx="2"/>
          </p:nvPr>
        </p:nvSpPr>
        <p:spPr>
          <a:xfrm>
            <a:off x="597400" y="811475"/>
            <a:ext cx="5878200" cy="35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700" b="1" dirty="0"/>
              <a:t>Coal </a:t>
            </a:r>
            <a:r>
              <a:rPr lang="en-GB" sz="1700" dirty="0"/>
              <a:t>is formed over millions of years from plants undergoing changes under extreme heat and pressure. This material is mined and burned to power electricity generators, but produces a lot of pollution.</a:t>
            </a:r>
            <a:endParaRPr sz="1700" dirty="0"/>
          </a:p>
          <a:p>
            <a:pPr marL="0" lvl="0" indent="0" algn="l" rtl="0">
              <a:spcBef>
                <a:spcPts val="1600"/>
              </a:spcBef>
              <a:spcAft>
                <a:spcPts val="1600"/>
              </a:spcAft>
              <a:buNone/>
            </a:pPr>
            <a:r>
              <a:rPr lang="en-GB" sz="1700" b="1" dirty="0"/>
              <a:t>Oil &amp; Gas </a:t>
            </a:r>
            <a:r>
              <a:rPr lang="en-GB" sz="1700" dirty="0"/>
              <a:t>are pumped from the ground and turned into fuels like petrol, diesel and kerosene. Like coal, they produce a lot of pollution. </a:t>
            </a:r>
            <a:endParaRPr sz="1700" dirty="0"/>
          </a:p>
        </p:txBody>
      </p:sp>
      <p:graphicFrame>
        <p:nvGraphicFramePr>
          <p:cNvPr id="284" name="Google Shape;284;p40"/>
          <p:cNvGraphicFramePr/>
          <p:nvPr/>
        </p:nvGraphicFramePr>
        <p:xfrm>
          <a:off x="833850" y="3989950"/>
          <a:ext cx="4536475" cy="868620"/>
        </p:xfrm>
        <a:graphic>
          <a:graphicData uri="http://schemas.openxmlformats.org/drawingml/2006/table">
            <a:tbl>
              <a:tblPr>
                <a:noFill/>
                <a:tableStyleId>{6304FBC0-1EBB-433B-AB00-05E73263D091}</a:tableStyleId>
              </a:tblPr>
              <a:tblGrid>
                <a:gridCol w="4536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dirty="0">
                          <a:latin typeface="Century Gothic"/>
                          <a:ea typeface="Century Gothic"/>
                          <a:cs typeface="Century Gothic"/>
                          <a:sym typeface="Century Gothic"/>
                        </a:rPr>
                        <a:t>What renewable energy source could you replace fossil fuels (coal energy) with?</a:t>
                      </a:r>
                      <a:endParaRPr sz="1100" dirty="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85" name="Google Shape;285;p40"/>
          <p:cNvPicPr preferRelativeResize="0"/>
          <p:nvPr/>
        </p:nvPicPr>
        <p:blipFill rotWithShape="1">
          <a:blip r:embed="rId5">
            <a:alphaModFix/>
          </a:blip>
          <a:srcRect t="7982" b="7990"/>
          <a:stretch/>
        </p:blipFill>
        <p:spPr>
          <a:xfrm>
            <a:off x="6828601" y="3263925"/>
            <a:ext cx="2215200" cy="1246052"/>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1"/>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600">
                <a:solidFill>
                  <a:schemeClr val="lt1"/>
                </a:solidFill>
              </a:rPr>
              <a:t>We will compare renewable and non-renewable energy sources</a:t>
            </a:r>
            <a:endParaRPr>
              <a:solidFill>
                <a:schemeClr val="lt1"/>
              </a:solidFill>
            </a:endParaRPr>
          </a:p>
        </p:txBody>
      </p:sp>
      <p:graphicFrame>
        <p:nvGraphicFramePr>
          <p:cNvPr id="291" name="Google Shape;291;p41"/>
          <p:cNvGraphicFramePr/>
          <p:nvPr/>
        </p:nvGraphicFramePr>
        <p:xfrm>
          <a:off x="6660550" y="852700"/>
          <a:ext cx="2271300" cy="1874460"/>
        </p:xfrm>
        <a:graphic>
          <a:graphicData uri="http://schemas.openxmlformats.org/drawingml/2006/table">
            <a:tbl>
              <a:tblPr>
                <a:noFill/>
                <a:tableStyleId>{6304FBC0-1EBB-433B-AB00-05E73263D091}</a:tableStyleId>
              </a:tblPr>
              <a:tblGrid>
                <a:gridCol w="2271300">
                  <a:extLst>
                    <a:ext uri="{9D8B030D-6E8A-4147-A177-3AD203B41FA5}">
                      <a16:colId xmlns:a16="http://schemas.microsoft.com/office/drawing/2014/main" val="20000"/>
                    </a:ext>
                  </a:extLst>
                </a:gridCol>
              </a:tblGrid>
              <a:tr h="31520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7639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What do we use energy for?</a:t>
                      </a: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Where are fuels like petrol, diesel and kerosene used?</a:t>
                      </a: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What are the ramifications (consequences) of global warming?</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92" name="Google Shape;292;p41" descr="Bill Nye the Science Guy® explores the science of renewable energy and demonstrates how we can use science and technology to engineer a brighter tomorrow. Using his trademark blend of hands-on demos and humor, Bill Explains Newton's First Law. Then, he's off to the Renewable Energy Lab at UL to compare renewable and non-renewable energy sources such as fossil fuels, solar, wind, and hydroelectricity. &#10;&#10;Languages: English and Spanish&#10;&#10;http://www.dep-store.com/ProductDetails.asp?ProductCode=77E42VL00&#10;&#10;For more information, go to www.DisneyEducation.com." title="Safety Smart® Science with Bill Nye the Science Guy®: Renewable Energy -- PREVIEW">
            <a:hlinkClick r:id="rId3"/>
          </p:cNvPr>
          <p:cNvPicPr preferRelativeResize="0"/>
          <p:nvPr/>
        </p:nvPicPr>
        <p:blipFill>
          <a:blip r:embed="rId4">
            <a:alphaModFix/>
          </a:blip>
          <a:stretch>
            <a:fillRect/>
          </a:stretch>
        </p:blipFill>
        <p:spPr>
          <a:xfrm>
            <a:off x="776300" y="863586"/>
            <a:ext cx="5510150" cy="4132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graphicFrame>
        <p:nvGraphicFramePr>
          <p:cNvPr id="297" name="Google Shape;297;p42"/>
          <p:cNvGraphicFramePr/>
          <p:nvPr/>
        </p:nvGraphicFramePr>
        <p:xfrm>
          <a:off x="6863175" y="822100"/>
          <a:ext cx="2142625" cy="1036260"/>
        </p:xfrm>
        <a:graphic>
          <a:graphicData uri="http://schemas.openxmlformats.org/drawingml/2006/table">
            <a:tbl>
              <a:tblPr>
                <a:noFill/>
                <a:tableStyleId>{6304FBC0-1EBB-433B-AB00-05E73263D091}</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Clr>
                          <a:schemeClr val="dk1"/>
                        </a:buClr>
                        <a:buSzPts val="1100"/>
                        <a:buFont typeface="Arial"/>
                        <a:buNone/>
                      </a:pPr>
                      <a:r>
                        <a:rPr lang="en-GB" sz="1100">
                          <a:latin typeface="Century Gothic"/>
                          <a:ea typeface="Century Gothic"/>
                          <a:cs typeface="Century Gothic"/>
                          <a:sym typeface="Century Gothic"/>
                        </a:rPr>
                        <a:t>What makes an energy source renewable?</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98" name="Google Shape;298;p42"/>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600">
                <a:solidFill>
                  <a:schemeClr val="lt1"/>
                </a:solidFill>
              </a:rPr>
              <a:t>We will compare renewable and non-renewable energy sources</a:t>
            </a:r>
            <a:endParaRPr sz="1600">
              <a:solidFill>
                <a:schemeClr val="lt1"/>
              </a:solidFill>
            </a:endParaRPr>
          </a:p>
        </p:txBody>
      </p:sp>
      <p:graphicFrame>
        <p:nvGraphicFramePr>
          <p:cNvPr id="299" name="Google Shape;299;p42"/>
          <p:cNvGraphicFramePr/>
          <p:nvPr/>
        </p:nvGraphicFramePr>
        <p:xfrm>
          <a:off x="6863175" y="2794675"/>
          <a:ext cx="2142625" cy="2209740"/>
        </p:xfrm>
        <a:graphic>
          <a:graphicData uri="http://schemas.openxmlformats.org/drawingml/2006/table">
            <a:tbl>
              <a:tblPr>
                <a:noFill/>
                <a:tableStyleId>{6304FBC0-1EBB-433B-AB00-05E73263D091}</a:tableStyleId>
              </a:tblPr>
              <a:tblGrid>
                <a:gridCol w="2142625">
                  <a:extLst>
                    <a:ext uri="{9D8B030D-6E8A-4147-A177-3AD203B41FA5}">
                      <a16:colId xmlns:a16="http://schemas.microsoft.com/office/drawing/2014/main" val="20000"/>
                    </a:ext>
                  </a:extLst>
                </a:gridCol>
              </a:tblGrid>
              <a:tr h="308975">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EXTENSION</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FA8DC"/>
                      </a:solidFill>
                      <a:prstDash val="solid"/>
                      <a:round/>
                      <a:headEnd type="none" w="sm" len="sm"/>
                      <a:tailEnd type="none" w="sm" len="sm"/>
                    </a:lnL>
                    <a:lnR w="9525" cap="flat" cmpd="sng">
                      <a:solidFill>
                        <a:srgbClr val="6FA8DC"/>
                      </a:solidFill>
                      <a:prstDash val="solid"/>
                      <a:round/>
                      <a:headEnd type="none" w="sm" len="sm"/>
                      <a:tailEnd type="none" w="sm" len="sm"/>
                    </a:lnR>
                    <a:lnT w="9525" cap="flat" cmpd="sng">
                      <a:solidFill>
                        <a:srgbClr val="6FA8DC"/>
                      </a:solidFill>
                      <a:prstDash val="solid"/>
                      <a:round/>
                      <a:headEnd type="none" w="sm" len="sm"/>
                      <a:tailEnd type="none" w="sm" len="sm"/>
                    </a:lnT>
                    <a:lnB w="9525" cap="flat" cmpd="sng">
                      <a:solidFill>
                        <a:srgbClr val="6FA8DC"/>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43335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Nuclear energy has been a topic of debate within Australia for decades. Using your iPad’s, research Nuclear energy, list the benefits and problems nuclear energy faces, and justify whether you believe nuclear energy should be used in Australia.</a:t>
                      </a:r>
                      <a:endParaRPr sz="1100">
                        <a:latin typeface="Century Gothic"/>
                        <a:ea typeface="Century Gothic"/>
                        <a:cs typeface="Century Gothic"/>
                        <a:sym typeface="Century Gothic"/>
                      </a:endParaRPr>
                    </a:p>
                  </a:txBody>
                  <a:tcPr marL="91425" marR="91425" marT="91425" marB="91425">
                    <a:lnL w="9525" cap="flat" cmpd="sng">
                      <a:solidFill>
                        <a:srgbClr val="6FA8DC"/>
                      </a:solidFill>
                      <a:prstDash val="solid"/>
                      <a:round/>
                      <a:headEnd type="none" w="sm" len="sm"/>
                      <a:tailEnd type="none" w="sm" len="sm"/>
                    </a:lnL>
                    <a:lnR w="9525" cap="flat" cmpd="sng">
                      <a:solidFill>
                        <a:srgbClr val="6FA8DC"/>
                      </a:solidFill>
                      <a:prstDash val="solid"/>
                      <a:round/>
                      <a:headEnd type="none" w="sm" len="sm"/>
                      <a:tailEnd type="none" w="sm" len="sm"/>
                    </a:lnR>
                    <a:lnT w="9525" cap="flat" cmpd="sng">
                      <a:solidFill>
                        <a:srgbClr val="6FA8DC"/>
                      </a:solidFill>
                      <a:prstDash val="solid"/>
                      <a:round/>
                      <a:headEnd type="none" w="sm" len="sm"/>
                      <a:tailEnd type="none" w="sm" len="sm"/>
                    </a:lnT>
                    <a:lnB w="9525" cap="flat" cmpd="sng">
                      <a:solidFill>
                        <a:srgbClr val="6FA8D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00" name="Google Shape;300;p42"/>
          <p:cNvSpPr/>
          <p:nvPr/>
        </p:nvSpPr>
        <p:spPr>
          <a:xfrm>
            <a:off x="552550" y="828650"/>
            <a:ext cx="6244800" cy="739800"/>
          </a:xfrm>
          <a:prstGeom prst="rect">
            <a:avLst/>
          </a:prstGeom>
          <a:noFill/>
          <a:ln w="2857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dk1"/>
                </a:solidFill>
                <a:latin typeface="Century Gothic"/>
                <a:ea typeface="Century Gothic"/>
                <a:cs typeface="Century Gothic"/>
                <a:sym typeface="Century Gothic"/>
              </a:rPr>
              <a:t>Sort the list of energy sources into renewable or non-renewable using the table.</a:t>
            </a:r>
            <a:endParaRPr sz="1800">
              <a:solidFill>
                <a:schemeClr val="dk1"/>
              </a:solidFill>
              <a:latin typeface="Century Gothic"/>
              <a:ea typeface="Century Gothic"/>
              <a:cs typeface="Century Gothic"/>
              <a:sym typeface="Century Gothic"/>
            </a:endParaRPr>
          </a:p>
        </p:txBody>
      </p:sp>
      <p:graphicFrame>
        <p:nvGraphicFramePr>
          <p:cNvPr id="301" name="Google Shape;301;p42"/>
          <p:cNvGraphicFramePr/>
          <p:nvPr>
            <p:extLst>
              <p:ext uri="{D42A27DB-BD31-4B8C-83A1-F6EECF244321}">
                <p14:modId xmlns:p14="http://schemas.microsoft.com/office/powerpoint/2010/main" val="1506635643"/>
              </p:ext>
            </p:extLst>
          </p:nvPr>
        </p:nvGraphicFramePr>
        <p:xfrm>
          <a:off x="579100" y="3126190"/>
          <a:ext cx="6132750" cy="1188660"/>
        </p:xfrm>
        <a:graphic>
          <a:graphicData uri="http://schemas.openxmlformats.org/drawingml/2006/table">
            <a:tbl>
              <a:tblPr>
                <a:noFill/>
                <a:tableStyleId>{6304FBC0-1EBB-433B-AB00-05E73263D091}</a:tableStyleId>
              </a:tblPr>
              <a:tblGrid>
                <a:gridCol w="3066375">
                  <a:extLst>
                    <a:ext uri="{9D8B030D-6E8A-4147-A177-3AD203B41FA5}">
                      <a16:colId xmlns:a16="http://schemas.microsoft.com/office/drawing/2014/main" val="20000"/>
                    </a:ext>
                  </a:extLst>
                </a:gridCol>
                <a:gridCol w="306637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GB" sz="1800" b="1" dirty="0">
                          <a:latin typeface="Century Gothic"/>
                          <a:ea typeface="Century Gothic"/>
                          <a:cs typeface="Century Gothic"/>
                          <a:sym typeface="Century Gothic"/>
                        </a:rPr>
                        <a:t>Renewable Energy Sources</a:t>
                      </a:r>
                      <a:endParaRPr sz="1800" b="1" dirty="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GB" sz="1800" b="1">
                          <a:latin typeface="Century Gothic"/>
                          <a:ea typeface="Century Gothic"/>
                          <a:cs typeface="Century Gothic"/>
                          <a:sym typeface="Century Gothic"/>
                        </a:rPr>
                        <a:t>Non-Renewable Energy Sources</a:t>
                      </a:r>
                      <a:endParaRPr sz="1800" b="1">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endParaRPr sz="18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endParaRPr sz="18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1"/>
                  </a:ext>
                </a:extLst>
              </a:tr>
            </a:tbl>
          </a:graphicData>
        </a:graphic>
      </p:graphicFrame>
      <p:sp>
        <p:nvSpPr>
          <p:cNvPr id="302" name="Google Shape;302;p42"/>
          <p:cNvSpPr txBox="1"/>
          <p:nvPr/>
        </p:nvSpPr>
        <p:spPr>
          <a:xfrm>
            <a:off x="638050" y="1783050"/>
            <a:ext cx="6073800" cy="78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a:latin typeface="Century Gothic"/>
                <a:ea typeface="Century Gothic"/>
                <a:cs typeface="Century Gothic"/>
                <a:sym typeface="Century Gothic"/>
              </a:rPr>
              <a:t>Coal			Solar power</a:t>
            </a:r>
            <a:endParaRPr sz="2400" dirty="0">
              <a:latin typeface="Century Gothic"/>
              <a:ea typeface="Century Gothic"/>
              <a:cs typeface="Century Gothic"/>
              <a:sym typeface="Century Gothic"/>
            </a:endParaRPr>
          </a:p>
          <a:p>
            <a:pPr marL="0" lvl="0" indent="0" algn="l" rtl="0">
              <a:spcBef>
                <a:spcPts val="0"/>
              </a:spcBef>
              <a:spcAft>
                <a:spcPts val="0"/>
              </a:spcAft>
              <a:buNone/>
            </a:pPr>
            <a:r>
              <a:rPr lang="en-GB" sz="2400" dirty="0">
                <a:latin typeface="Century Gothic"/>
                <a:ea typeface="Century Gothic"/>
                <a:cs typeface="Century Gothic"/>
                <a:sym typeface="Century Gothic"/>
              </a:rPr>
              <a:t>Wind power		Hydroelectricity</a:t>
            </a:r>
            <a:endParaRPr sz="2400" dirty="0">
              <a:latin typeface="Century Gothic"/>
              <a:ea typeface="Century Gothic"/>
              <a:cs typeface="Century Gothic"/>
              <a:sym typeface="Century Gothic"/>
            </a:endParaRPr>
          </a:p>
          <a:p>
            <a:pPr marL="0" lvl="0" indent="0" algn="l" rtl="0">
              <a:spcBef>
                <a:spcPts val="0"/>
              </a:spcBef>
              <a:spcAft>
                <a:spcPts val="0"/>
              </a:spcAft>
              <a:buNone/>
            </a:pPr>
            <a:r>
              <a:rPr lang="en-GB" sz="2400" dirty="0">
                <a:latin typeface="Century Gothic"/>
                <a:ea typeface="Century Gothic"/>
                <a:cs typeface="Century Gothic"/>
                <a:sym typeface="Century Gothic"/>
              </a:rPr>
              <a:t>Gas			Petrol</a:t>
            </a:r>
            <a:endParaRPr sz="2400" dirty="0">
              <a:latin typeface="Century Gothic"/>
              <a:ea typeface="Century Gothic"/>
              <a:cs typeface="Century Gothic"/>
              <a:sym typeface="Century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3"/>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600">
                <a:solidFill>
                  <a:schemeClr val="lt1"/>
                </a:solidFill>
              </a:rPr>
              <a:t>We will compare renewable and non-renewable energy sources</a:t>
            </a:r>
            <a:endParaRPr>
              <a:solidFill>
                <a:schemeClr val="lt1"/>
              </a:solidFill>
            </a:endParaRPr>
          </a:p>
        </p:txBody>
      </p:sp>
      <p:graphicFrame>
        <p:nvGraphicFramePr>
          <p:cNvPr id="308" name="Google Shape;308;p43"/>
          <p:cNvGraphicFramePr/>
          <p:nvPr/>
        </p:nvGraphicFramePr>
        <p:xfrm>
          <a:off x="6793300" y="858575"/>
          <a:ext cx="2142625" cy="1203900"/>
        </p:xfrm>
        <a:graphic>
          <a:graphicData uri="http://schemas.openxmlformats.org/drawingml/2006/table">
            <a:tbl>
              <a:tblPr>
                <a:noFill/>
                <a:tableStyleId>{6304FBC0-1EBB-433B-AB00-05E73263D091}</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Why is gravity called a non-contact force? Justify your answer.</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309" name="Google Shape;309;p43"/>
          <p:cNvGraphicFramePr/>
          <p:nvPr/>
        </p:nvGraphicFramePr>
        <p:xfrm>
          <a:off x="6797375" y="4213500"/>
          <a:ext cx="2134475" cy="700980"/>
        </p:xfrm>
        <a:graphic>
          <a:graphicData uri="http://schemas.openxmlformats.org/drawingml/2006/table">
            <a:tbl>
              <a:tblPr>
                <a:noFill/>
                <a:tableStyleId>{6304FBC0-1EBB-433B-AB00-05E73263D091}</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DEFINITION</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1 - show</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310" name="Google Shape;310;p43"/>
          <p:cNvGraphicFramePr/>
          <p:nvPr/>
        </p:nvGraphicFramePr>
        <p:xfrm>
          <a:off x="6797375" y="2832825"/>
          <a:ext cx="2134475" cy="1203900"/>
        </p:xfrm>
        <a:graphic>
          <a:graphicData uri="http://schemas.openxmlformats.org/drawingml/2006/table">
            <a:tbl>
              <a:tblPr>
                <a:noFill/>
                <a:tableStyleId>{6304FBC0-1EBB-433B-AB00-05E73263D091}</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REMEMBER THE CONCEPT</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Clr>
                          <a:srgbClr val="000000"/>
                        </a:buClr>
                        <a:buSzPts val="1100"/>
                        <a:buFont typeface="Arial"/>
                        <a:buNone/>
                      </a:pPr>
                      <a:r>
                        <a:rPr lang="en-GB" sz="1100">
                          <a:latin typeface="Century Gothic"/>
                          <a:ea typeface="Century Gothic"/>
                          <a:cs typeface="Century Gothic"/>
                          <a:sym typeface="Century Gothic"/>
                        </a:rPr>
                        <a:t>Remember that </a:t>
                      </a:r>
                      <a:r>
                        <a:rPr lang="en-GB" sz="1100" b="1">
                          <a:latin typeface="Century Gothic"/>
                          <a:ea typeface="Century Gothic"/>
                          <a:cs typeface="Century Gothic"/>
                          <a:sym typeface="Century Gothic"/>
                        </a:rPr>
                        <a:t>gravity</a:t>
                      </a:r>
                      <a:r>
                        <a:rPr lang="en-GB" sz="1100">
                          <a:latin typeface="Century Gothic"/>
                          <a:ea typeface="Century Gothic"/>
                          <a:cs typeface="Century Gothic"/>
                          <a:sym typeface="Century Gothic"/>
                        </a:rPr>
                        <a:t> is a force that pulls objects towards the centre of the Earth.</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11" name="Google Shape;311;p43"/>
          <p:cNvSpPr/>
          <p:nvPr/>
        </p:nvSpPr>
        <p:spPr>
          <a:xfrm>
            <a:off x="590575" y="858575"/>
            <a:ext cx="6015600" cy="4063500"/>
          </a:xfrm>
          <a:prstGeom prst="rect">
            <a:avLst/>
          </a:prstGeom>
          <a:noFill/>
          <a:ln w="2857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latin typeface="Century Gothic"/>
                <a:ea typeface="Century Gothic"/>
                <a:cs typeface="Century Gothic"/>
                <a:sym typeface="Century Gothic"/>
              </a:rPr>
              <a:t>Complete the questions below in your workbooks.</a:t>
            </a:r>
            <a:endParaRPr sz="1800" b="1">
              <a:latin typeface="Century Gothic"/>
              <a:ea typeface="Century Gothic"/>
              <a:cs typeface="Century Gothic"/>
              <a:sym typeface="Century Gothic"/>
            </a:endParaRPr>
          </a:p>
          <a:p>
            <a:pPr marL="0" lvl="0" indent="0" algn="l" rtl="0">
              <a:spcBef>
                <a:spcPts val="0"/>
              </a:spcBef>
              <a:spcAft>
                <a:spcPts val="0"/>
              </a:spcAft>
              <a:buNone/>
            </a:pPr>
            <a:endParaRPr sz="1800" b="1">
              <a:latin typeface="Century Gothic"/>
              <a:ea typeface="Century Gothic"/>
              <a:cs typeface="Century Gothic"/>
              <a:sym typeface="Century Gothic"/>
            </a:endParaRPr>
          </a:p>
          <a:p>
            <a:pPr marL="457200" lvl="0" indent="-342900" algn="l" rtl="0">
              <a:spcBef>
                <a:spcPts val="0"/>
              </a:spcBef>
              <a:spcAft>
                <a:spcPts val="0"/>
              </a:spcAft>
              <a:buSzPts val="1800"/>
              <a:buFont typeface="Century Gothic"/>
              <a:buAutoNum type="arabicPeriod"/>
            </a:pPr>
            <a:r>
              <a:rPr lang="en-GB" sz="1800">
                <a:latin typeface="Century Gothic"/>
                <a:ea typeface="Century Gothic"/>
                <a:cs typeface="Century Gothic"/>
                <a:sym typeface="Century Gothic"/>
              </a:rPr>
              <a:t>Create a table to compare renewable and non-renewable energy.</a:t>
            </a:r>
            <a:endParaRPr sz="1800">
              <a:latin typeface="Century Gothic"/>
              <a:ea typeface="Century Gothic"/>
              <a:cs typeface="Century Gothic"/>
              <a:sym typeface="Century Gothic"/>
            </a:endParaRPr>
          </a:p>
          <a:p>
            <a:pPr marL="457200" lvl="0" indent="0" algn="l" rtl="0">
              <a:spcBef>
                <a:spcPts val="0"/>
              </a:spcBef>
              <a:spcAft>
                <a:spcPts val="0"/>
              </a:spcAft>
              <a:buNone/>
            </a:pPr>
            <a:endParaRPr sz="1800">
              <a:latin typeface="Century Gothic"/>
              <a:ea typeface="Century Gothic"/>
              <a:cs typeface="Century Gothic"/>
              <a:sym typeface="Century Gothic"/>
            </a:endParaRPr>
          </a:p>
          <a:p>
            <a:pPr marL="457200" lvl="0" indent="0" algn="l" rtl="0">
              <a:spcBef>
                <a:spcPts val="0"/>
              </a:spcBef>
              <a:spcAft>
                <a:spcPts val="0"/>
              </a:spcAft>
              <a:buNone/>
            </a:pPr>
            <a:endParaRPr sz="1800">
              <a:latin typeface="Century Gothic"/>
              <a:ea typeface="Century Gothic"/>
              <a:cs typeface="Century Gothic"/>
              <a:sym typeface="Century Gothic"/>
            </a:endParaRPr>
          </a:p>
          <a:p>
            <a:pPr marL="457200" lvl="0" indent="0" algn="l" rtl="0">
              <a:spcBef>
                <a:spcPts val="0"/>
              </a:spcBef>
              <a:spcAft>
                <a:spcPts val="0"/>
              </a:spcAft>
              <a:buNone/>
            </a:pPr>
            <a:endParaRPr sz="1800">
              <a:latin typeface="Century Gothic"/>
              <a:ea typeface="Century Gothic"/>
              <a:cs typeface="Century Gothic"/>
              <a:sym typeface="Century Gothic"/>
            </a:endParaRPr>
          </a:p>
          <a:p>
            <a:pPr marL="457200" lvl="0" indent="0" algn="l" rtl="0">
              <a:spcBef>
                <a:spcPts val="0"/>
              </a:spcBef>
              <a:spcAft>
                <a:spcPts val="0"/>
              </a:spcAft>
              <a:buNone/>
            </a:pPr>
            <a:endParaRPr sz="1800">
              <a:latin typeface="Century Gothic"/>
              <a:ea typeface="Century Gothic"/>
              <a:cs typeface="Century Gothic"/>
              <a:sym typeface="Century Gothic"/>
            </a:endParaRPr>
          </a:p>
          <a:p>
            <a:pPr marL="457200" lvl="0" indent="0" algn="l" rtl="0">
              <a:spcBef>
                <a:spcPts val="0"/>
              </a:spcBef>
              <a:spcAft>
                <a:spcPts val="0"/>
              </a:spcAft>
              <a:buNone/>
            </a:pPr>
            <a:endParaRPr sz="1800">
              <a:latin typeface="Century Gothic"/>
              <a:ea typeface="Century Gothic"/>
              <a:cs typeface="Century Gothic"/>
              <a:sym typeface="Century Gothic"/>
            </a:endParaRPr>
          </a:p>
          <a:p>
            <a:pPr marL="457200" lvl="0" indent="0" algn="l" rtl="0">
              <a:spcBef>
                <a:spcPts val="0"/>
              </a:spcBef>
              <a:spcAft>
                <a:spcPts val="0"/>
              </a:spcAft>
              <a:buNone/>
            </a:pPr>
            <a:endParaRPr sz="1800">
              <a:latin typeface="Century Gothic"/>
              <a:ea typeface="Century Gothic"/>
              <a:cs typeface="Century Gothic"/>
              <a:sym typeface="Century Gothic"/>
            </a:endParaRPr>
          </a:p>
          <a:p>
            <a:pPr marL="457200" lvl="0" indent="0" algn="l" rtl="0">
              <a:spcBef>
                <a:spcPts val="0"/>
              </a:spcBef>
              <a:spcAft>
                <a:spcPts val="0"/>
              </a:spcAft>
              <a:buNone/>
            </a:pPr>
            <a:endParaRPr sz="1800">
              <a:latin typeface="Century Gothic"/>
              <a:ea typeface="Century Gothic"/>
              <a:cs typeface="Century Gothic"/>
              <a:sym typeface="Century Gothic"/>
            </a:endParaRPr>
          </a:p>
          <a:p>
            <a:pPr marL="457200" lvl="0" indent="0" algn="l" rtl="0">
              <a:spcBef>
                <a:spcPts val="0"/>
              </a:spcBef>
              <a:spcAft>
                <a:spcPts val="0"/>
              </a:spcAft>
              <a:buNone/>
            </a:pPr>
            <a:endParaRPr sz="1800">
              <a:latin typeface="Century Gothic"/>
              <a:ea typeface="Century Gothic"/>
              <a:cs typeface="Century Gothic"/>
              <a:sym typeface="Century Gothic"/>
            </a:endParaRPr>
          </a:p>
          <a:p>
            <a:pPr marL="457200" lvl="0" indent="0" algn="l" rtl="0">
              <a:spcBef>
                <a:spcPts val="0"/>
              </a:spcBef>
              <a:spcAft>
                <a:spcPts val="0"/>
              </a:spcAft>
              <a:buNone/>
            </a:pPr>
            <a:endParaRPr sz="1800">
              <a:latin typeface="Century Gothic"/>
              <a:ea typeface="Century Gothic"/>
              <a:cs typeface="Century Gothic"/>
              <a:sym typeface="Century Gothic"/>
            </a:endParaRPr>
          </a:p>
          <a:p>
            <a:pPr marL="457200" lvl="0" indent="0" algn="l" rtl="0">
              <a:spcBef>
                <a:spcPts val="0"/>
              </a:spcBef>
              <a:spcAft>
                <a:spcPts val="0"/>
              </a:spcAft>
              <a:buNone/>
            </a:pPr>
            <a:endParaRPr sz="1800">
              <a:latin typeface="Century Gothic"/>
              <a:ea typeface="Century Gothic"/>
              <a:cs typeface="Century Gothic"/>
              <a:sym typeface="Century Gothic"/>
            </a:endParaRPr>
          </a:p>
        </p:txBody>
      </p:sp>
      <p:graphicFrame>
        <p:nvGraphicFramePr>
          <p:cNvPr id="312" name="Google Shape;312;p43"/>
          <p:cNvGraphicFramePr/>
          <p:nvPr/>
        </p:nvGraphicFramePr>
        <p:xfrm>
          <a:off x="879250" y="2104000"/>
          <a:ext cx="5438250" cy="2773470"/>
        </p:xfrm>
        <a:graphic>
          <a:graphicData uri="http://schemas.openxmlformats.org/drawingml/2006/table">
            <a:tbl>
              <a:tblPr>
                <a:noFill/>
                <a:tableStyleId>{6304FBC0-1EBB-433B-AB00-05E73263D091}</a:tableStyleId>
              </a:tblPr>
              <a:tblGrid>
                <a:gridCol w="1812750">
                  <a:extLst>
                    <a:ext uri="{9D8B030D-6E8A-4147-A177-3AD203B41FA5}">
                      <a16:colId xmlns:a16="http://schemas.microsoft.com/office/drawing/2014/main" val="20000"/>
                    </a:ext>
                  </a:extLst>
                </a:gridCol>
                <a:gridCol w="1812750">
                  <a:extLst>
                    <a:ext uri="{9D8B030D-6E8A-4147-A177-3AD203B41FA5}">
                      <a16:colId xmlns:a16="http://schemas.microsoft.com/office/drawing/2014/main" val="20001"/>
                    </a:ext>
                  </a:extLst>
                </a:gridCol>
                <a:gridCol w="181275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GB" b="1"/>
                        <a:t>Property</a:t>
                      </a:r>
                      <a:endParaRPr b="1"/>
                    </a:p>
                  </a:txBody>
                  <a:tcPr marL="91425" marR="91425" marT="91425" marB="91425"/>
                </a:tc>
                <a:tc>
                  <a:txBody>
                    <a:bodyPr/>
                    <a:lstStyle/>
                    <a:p>
                      <a:pPr marL="0" lvl="0" indent="0" algn="l" rtl="0">
                        <a:spcBef>
                          <a:spcPts val="0"/>
                        </a:spcBef>
                        <a:spcAft>
                          <a:spcPts val="0"/>
                        </a:spcAft>
                        <a:buNone/>
                      </a:pPr>
                      <a:r>
                        <a:rPr lang="en-GB" b="1"/>
                        <a:t>Renewable</a:t>
                      </a:r>
                      <a:endParaRPr b="1"/>
                    </a:p>
                  </a:txBody>
                  <a:tcPr marL="91425" marR="91425" marT="91425" marB="91425"/>
                </a:tc>
                <a:tc>
                  <a:txBody>
                    <a:bodyPr/>
                    <a:lstStyle/>
                    <a:p>
                      <a:pPr marL="0" lvl="0" indent="0" algn="l" rtl="0">
                        <a:spcBef>
                          <a:spcPts val="0"/>
                        </a:spcBef>
                        <a:spcAft>
                          <a:spcPts val="0"/>
                        </a:spcAft>
                        <a:buNone/>
                      </a:pPr>
                      <a:r>
                        <a:rPr lang="en-GB" b="1"/>
                        <a:t>Non-Renewable</a:t>
                      </a:r>
                      <a:endParaRPr b="1"/>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b="1"/>
                        <a:t>Initial Cost</a:t>
                      </a:r>
                      <a:endParaRPr b="1"/>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b="1"/>
                        <a:t>Cost To Run</a:t>
                      </a:r>
                      <a:endParaRPr b="1"/>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GB" b="1"/>
                        <a:t>Energy Production</a:t>
                      </a:r>
                      <a:endParaRPr b="1"/>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GB" b="1"/>
                        <a:t>Dangerous</a:t>
                      </a:r>
                      <a:endParaRPr b="1"/>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GB" b="1"/>
                        <a:t>Pollution</a:t>
                      </a:r>
                      <a:endParaRPr b="1"/>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endParaRPr b="1"/>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6"/>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4"/>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600">
                <a:solidFill>
                  <a:schemeClr val="lt1"/>
                </a:solidFill>
              </a:rPr>
              <a:t>We will compare renewable and non-renewable energy sources</a:t>
            </a:r>
            <a:endParaRPr>
              <a:solidFill>
                <a:schemeClr val="lt1"/>
              </a:solidFill>
            </a:endParaRPr>
          </a:p>
        </p:txBody>
      </p:sp>
      <p:sp>
        <p:nvSpPr>
          <p:cNvPr id="318" name="Google Shape;318;p44"/>
          <p:cNvSpPr txBox="1">
            <a:spLocks noGrp="1"/>
          </p:cNvSpPr>
          <p:nvPr>
            <p:ph type="body" idx="2"/>
          </p:nvPr>
        </p:nvSpPr>
        <p:spPr>
          <a:xfrm>
            <a:off x="535650" y="968350"/>
            <a:ext cx="4454100" cy="395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Clean energy is a topical issue at the moment. With a finite₁ amount of non-renewable resources and massive contributions to pollution and global warming, alternative₂ energy sources need to be used.</a:t>
            </a:r>
            <a:endParaRPr>
              <a:solidFill>
                <a:schemeClr val="dk1"/>
              </a:solidFill>
            </a:endParaRPr>
          </a:p>
          <a:p>
            <a:pPr marL="0" lvl="0" indent="0" algn="l" rtl="0">
              <a:spcBef>
                <a:spcPts val="1600"/>
              </a:spcBef>
              <a:spcAft>
                <a:spcPts val="0"/>
              </a:spcAft>
              <a:buClr>
                <a:schemeClr val="dk1"/>
              </a:buClr>
              <a:buSzPts val="1100"/>
              <a:buFont typeface="Arial"/>
              <a:buNone/>
            </a:pPr>
            <a:r>
              <a:rPr lang="en-GB">
                <a:solidFill>
                  <a:schemeClr val="dk1"/>
                </a:solidFill>
              </a:rPr>
              <a:t>Moving to renewable energy resources will reduce the impacts towards global warming, which affects weather, rising sea levels      and plants and animals dying. </a:t>
            </a:r>
            <a:endParaRPr>
              <a:solidFill>
                <a:schemeClr val="dk1"/>
              </a:solidFill>
            </a:endParaRPr>
          </a:p>
          <a:p>
            <a:pPr marL="0" lvl="0" indent="0" algn="l" rtl="0">
              <a:spcBef>
                <a:spcPts val="1600"/>
              </a:spcBef>
              <a:spcAft>
                <a:spcPts val="1600"/>
              </a:spcAft>
              <a:buClr>
                <a:schemeClr val="dk1"/>
              </a:buClr>
              <a:buSzPts val="1100"/>
              <a:buFont typeface="Arial"/>
              <a:buNone/>
            </a:pPr>
            <a:endParaRPr>
              <a:solidFill>
                <a:schemeClr val="dk1"/>
              </a:solidFill>
            </a:endParaRPr>
          </a:p>
        </p:txBody>
      </p:sp>
      <p:graphicFrame>
        <p:nvGraphicFramePr>
          <p:cNvPr id="319" name="Google Shape;319;p44"/>
          <p:cNvGraphicFramePr/>
          <p:nvPr/>
        </p:nvGraphicFramePr>
        <p:xfrm>
          <a:off x="6887000" y="614050"/>
          <a:ext cx="2142625" cy="1203900"/>
        </p:xfrm>
        <a:graphic>
          <a:graphicData uri="http://schemas.openxmlformats.org/drawingml/2006/table">
            <a:tbl>
              <a:tblPr>
                <a:noFill/>
                <a:tableStyleId>{6304FBC0-1EBB-433B-AB00-05E73263D091}</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Why would renewable energy sources be better for the environment?</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320" name="Google Shape;320;p44"/>
          <p:cNvGraphicFramePr/>
          <p:nvPr/>
        </p:nvGraphicFramePr>
        <p:xfrm>
          <a:off x="4638238" y="4110150"/>
          <a:ext cx="2134475" cy="868620"/>
        </p:xfrm>
        <a:graphic>
          <a:graphicData uri="http://schemas.openxmlformats.org/drawingml/2006/table">
            <a:tbl>
              <a:tblPr>
                <a:noFill/>
                <a:tableStyleId>{6304FBC0-1EBB-433B-AB00-05E73263D091}</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1 - limited</a:t>
                      </a: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2 - different</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321" name="Google Shape;321;p44"/>
          <p:cNvPicPr preferRelativeResize="0"/>
          <p:nvPr/>
        </p:nvPicPr>
        <p:blipFill rotWithShape="1">
          <a:blip r:embed="rId3">
            <a:alphaModFix/>
          </a:blip>
          <a:srcRect/>
          <a:stretch/>
        </p:blipFill>
        <p:spPr>
          <a:xfrm>
            <a:off x="6932750" y="1913412"/>
            <a:ext cx="2051150" cy="307678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5"/>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600">
                <a:solidFill>
                  <a:schemeClr val="lt1"/>
                </a:solidFill>
              </a:rPr>
              <a:t>We will compare renewable and non-renewable energy sources</a:t>
            </a:r>
            <a:endParaRPr>
              <a:solidFill>
                <a:schemeClr val="lt1"/>
              </a:solidFill>
            </a:endParaRPr>
          </a:p>
        </p:txBody>
      </p:sp>
      <p:sp>
        <p:nvSpPr>
          <p:cNvPr id="327" name="Google Shape;327;p45"/>
          <p:cNvSpPr txBox="1">
            <a:spLocks noGrp="1"/>
          </p:cNvSpPr>
          <p:nvPr>
            <p:ph type="body" idx="2"/>
          </p:nvPr>
        </p:nvSpPr>
        <p:spPr>
          <a:xfrm>
            <a:off x="476350" y="767450"/>
            <a:ext cx="6274200" cy="396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b="1">
                <a:solidFill>
                  <a:schemeClr val="dk1"/>
                </a:solidFill>
              </a:rPr>
              <a:t>Renewable </a:t>
            </a:r>
            <a:r>
              <a:rPr lang="en-GB">
                <a:solidFill>
                  <a:schemeClr val="dk1"/>
                </a:solidFill>
              </a:rPr>
              <a:t>energy sources do not run out.</a:t>
            </a:r>
            <a:endParaRPr>
              <a:solidFill>
                <a:schemeClr val="dk1"/>
              </a:solidFill>
            </a:endParaRPr>
          </a:p>
          <a:p>
            <a:pPr marL="0" lvl="0" indent="0" algn="l" rtl="0">
              <a:spcBef>
                <a:spcPts val="1600"/>
              </a:spcBef>
              <a:spcAft>
                <a:spcPts val="0"/>
              </a:spcAft>
              <a:buClr>
                <a:schemeClr val="dk1"/>
              </a:buClr>
              <a:buSzPts val="1100"/>
              <a:buFont typeface="Arial"/>
              <a:buNone/>
            </a:pPr>
            <a:r>
              <a:rPr lang="en-GB">
                <a:solidFill>
                  <a:schemeClr val="dk1"/>
                </a:solidFill>
              </a:rPr>
              <a:t>These include solar energy, wind power and hydroelectricity.</a:t>
            </a:r>
            <a:endParaRPr>
              <a:solidFill>
                <a:schemeClr val="dk1"/>
              </a:solidFill>
            </a:endParaRPr>
          </a:p>
          <a:p>
            <a:pPr marL="0" lvl="0" indent="0" algn="l" rtl="0">
              <a:spcBef>
                <a:spcPts val="1600"/>
              </a:spcBef>
              <a:spcAft>
                <a:spcPts val="0"/>
              </a:spcAft>
              <a:buClr>
                <a:schemeClr val="dk1"/>
              </a:buClr>
              <a:buSzPts val="1100"/>
              <a:buFont typeface="Arial"/>
              <a:buNone/>
            </a:pPr>
            <a:r>
              <a:rPr lang="en-GB" b="1">
                <a:solidFill>
                  <a:schemeClr val="dk1"/>
                </a:solidFill>
              </a:rPr>
              <a:t>Non-renewable </a:t>
            </a:r>
            <a:r>
              <a:rPr lang="en-GB">
                <a:solidFill>
                  <a:schemeClr val="dk1"/>
                </a:solidFill>
              </a:rPr>
              <a:t>energy sources do run out. </a:t>
            </a:r>
            <a:endParaRPr>
              <a:solidFill>
                <a:schemeClr val="dk1"/>
              </a:solidFill>
            </a:endParaRPr>
          </a:p>
          <a:p>
            <a:pPr marL="0" lvl="0" indent="0" algn="l" rtl="0">
              <a:spcBef>
                <a:spcPts val="1600"/>
              </a:spcBef>
              <a:spcAft>
                <a:spcPts val="1600"/>
              </a:spcAft>
              <a:buClr>
                <a:schemeClr val="dk1"/>
              </a:buClr>
              <a:buSzPts val="1100"/>
              <a:buFont typeface="Arial"/>
              <a:buNone/>
            </a:pPr>
            <a:r>
              <a:rPr lang="en-GB">
                <a:solidFill>
                  <a:schemeClr val="dk1"/>
                </a:solidFill>
              </a:rPr>
              <a:t>These include coal, oil and gas. </a:t>
            </a:r>
            <a:endParaRPr>
              <a:solidFill>
                <a:schemeClr val="dk1"/>
              </a:solidFill>
            </a:endParaRPr>
          </a:p>
        </p:txBody>
      </p:sp>
      <p:graphicFrame>
        <p:nvGraphicFramePr>
          <p:cNvPr id="328" name="Google Shape;328;p45"/>
          <p:cNvGraphicFramePr/>
          <p:nvPr/>
        </p:nvGraphicFramePr>
        <p:xfrm>
          <a:off x="6685300" y="1711813"/>
          <a:ext cx="2142625" cy="1203900"/>
        </p:xfrm>
        <a:graphic>
          <a:graphicData uri="http://schemas.openxmlformats.org/drawingml/2006/table">
            <a:tbl>
              <a:tblPr>
                <a:noFill/>
                <a:tableStyleId>{6304FBC0-1EBB-433B-AB00-05E73263D091}</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What is the difference between renewable and non-renewable energy?</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329" name="Google Shape;329;p45"/>
          <p:cNvPicPr preferRelativeResize="0"/>
          <p:nvPr/>
        </p:nvPicPr>
        <p:blipFill rotWithShape="1">
          <a:blip r:embed="rId3">
            <a:alphaModFix/>
          </a:blip>
          <a:srcRect b="4924"/>
          <a:stretch/>
        </p:blipFill>
        <p:spPr>
          <a:xfrm>
            <a:off x="4649875" y="2891474"/>
            <a:ext cx="1617197" cy="2049980"/>
          </a:xfrm>
          <a:prstGeom prst="rect">
            <a:avLst/>
          </a:prstGeom>
          <a:noFill/>
          <a:ln w="9525" cap="flat" cmpd="sng">
            <a:solidFill>
              <a:schemeClr val="dk2"/>
            </a:solidFill>
            <a:prstDash val="solid"/>
            <a:round/>
            <a:headEnd type="none" w="sm" len="sm"/>
            <a:tailEnd type="none" w="sm" len="sm"/>
          </a:ln>
        </p:spPr>
      </p:pic>
      <p:pic>
        <p:nvPicPr>
          <p:cNvPr id="330" name="Google Shape;330;p45"/>
          <p:cNvPicPr preferRelativeResize="0"/>
          <p:nvPr/>
        </p:nvPicPr>
        <p:blipFill rotWithShape="1">
          <a:blip r:embed="rId4">
            <a:alphaModFix/>
          </a:blip>
          <a:srcRect t="7813" b="7813"/>
          <a:stretch/>
        </p:blipFill>
        <p:spPr>
          <a:xfrm>
            <a:off x="6685300" y="3313848"/>
            <a:ext cx="2142624" cy="1205228"/>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6"/>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600">
                <a:solidFill>
                  <a:schemeClr val="lt1"/>
                </a:solidFill>
              </a:rPr>
              <a:t>We will compare renewable and non-renewable energy sources</a:t>
            </a:r>
            <a:endParaRPr>
              <a:solidFill>
                <a:schemeClr val="lt1"/>
              </a:solidFill>
            </a:endParaRPr>
          </a:p>
        </p:txBody>
      </p:sp>
      <p:graphicFrame>
        <p:nvGraphicFramePr>
          <p:cNvPr id="336" name="Google Shape;336;p46"/>
          <p:cNvGraphicFramePr/>
          <p:nvPr/>
        </p:nvGraphicFramePr>
        <p:xfrm>
          <a:off x="6797375" y="4136525"/>
          <a:ext cx="2134475" cy="700980"/>
        </p:xfrm>
        <a:graphic>
          <a:graphicData uri="http://schemas.openxmlformats.org/drawingml/2006/table">
            <a:tbl>
              <a:tblPr>
                <a:noFill/>
                <a:tableStyleId>{6304FBC0-1EBB-433B-AB00-05E73263D091}</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1 - explain with evidence</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37" name="Google Shape;337;p46"/>
          <p:cNvSpPr/>
          <p:nvPr/>
        </p:nvSpPr>
        <p:spPr>
          <a:xfrm>
            <a:off x="552550" y="756850"/>
            <a:ext cx="6244800" cy="739800"/>
          </a:xfrm>
          <a:prstGeom prst="rect">
            <a:avLst/>
          </a:prstGeom>
          <a:noFill/>
          <a:ln w="2857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dk1"/>
                </a:solidFill>
                <a:latin typeface="Century Gothic"/>
                <a:ea typeface="Century Gothic"/>
                <a:cs typeface="Century Gothic"/>
                <a:sym typeface="Century Gothic"/>
              </a:rPr>
              <a:t>Answer the following questions using full sentence answers in your workbook. </a:t>
            </a:r>
            <a:endParaRPr sz="1800">
              <a:solidFill>
                <a:schemeClr val="dk1"/>
              </a:solidFill>
              <a:latin typeface="Century Gothic"/>
              <a:ea typeface="Century Gothic"/>
              <a:cs typeface="Century Gothic"/>
              <a:sym typeface="Century Gothic"/>
            </a:endParaRPr>
          </a:p>
        </p:txBody>
      </p:sp>
      <p:sp>
        <p:nvSpPr>
          <p:cNvPr id="338" name="Google Shape;338;p46"/>
          <p:cNvSpPr txBox="1"/>
          <p:nvPr/>
        </p:nvSpPr>
        <p:spPr>
          <a:xfrm>
            <a:off x="477850" y="1496650"/>
            <a:ext cx="5825100" cy="3000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Font typeface="Century Gothic"/>
              <a:buAutoNum type="arabicPeriod"/>
            </a:pPr>
            <a:r>
              <a:rPr lang="en-GB" sz="1800">
                <a:solidFill>
                  <a:schemeClr val="dk1"/>
                </a:solidFill>
                <a:latin typeface="Century Gothic"/>
                <a:ea typeface="Century Gothic"/>
                <a:cs typeface="Century Gothic"/>
                <a:sym typeface="Century Gothic"/>
              </a:rPr>
              <a:t>What makes something a renewable source of energy?</a:t>
            </a:r>
            <a:endParaRPr sz="1800">
              <a:solidFill>
                <a:schemeClr val="dk1"/>
              </a:solidFill>
              <a:latin typeface="Century Gothic"/>
              <a:ea typeface="Century Gothic"/>
              <a:cs typeface="Century Gothic"/>
              <a:sym typeface="Century Gothic"/>
            </a:endParaRPr>
          </a:p>
          <a:p>
            <a:pPr marL="457200" lvl="0" indent="-342900" algn="l" rtl="0">
              <a:lnSpc>
                <a:spcPct val="115000"/>
              </a:lnSpc>
              <a:spcBef>
                <a:spcPts val="0"/>
              </a:spcBef>
              <a:spcAft>
                <a:spcPts val="0"/>
              </a:spcAft>
              <a:buClr>
                <a:schemeClr val="dk1"/>
              </a:buClr>
              <a:buSzPts val="1800"/>
              <a:buFont typeface="Century Gothic"/>
              <a:buAutoNum type="arabicPeriod"/>
            </a:pPr>
            <a:r>
              <a:rPr lang="en-GB" sz="1800">
                <a:solidFill>
                  <a:schemeClr val="dk1"/>
                </a:solidFill>
                <a:latin typeface="Century Gothic"/>
                <a:ea typeface="Century Gothic"/>
                <a:cs typeface="Century Gothic"/>
                <a:sym typeface="Century Gothic"/>
              </a:rPr>
              <a:t>What makes something a non-renewable source of energy?</a:t>
            </a:r>
            <a:endParaRPr sz="1800">
              <a:solidFill>
                <a:schemeClr val="dk1"/>
              </a:solidFill>
              <a:latin typeface="Century Gothic"/>
              <a:ea typeface="Century Gothic"/>
              <a:cs typeface="Century Gothic"/>
              <a:sym typeface="Century Gothic"/>
            </a:endParaRPr>
          </a:p>
          <a:p>
            <a:pPr marL="457200" lvl="0" indent="-342900" algn="l" rtl="0">
              <a:lnSpc>
                <a:spcPct val="115000"/>
              </a:lnSpc>
              <a:spcBef>
                <a:spcPts val="0"/>
              </a:spcBef>
              <a:spcAft>
                <a:spcPts val="0"/>
              </a:spcAft>
              <a:buClr>
                <a:schemeClr val="dk1"/>
              </a:buClr>
              <a:buSzPts val="1800"/>
              <a:buFont typeface="Century Gothic"/>
              <a:buAutoNum type="arabicPeriod"/>
            </a:pPr>
            <a:r>
              <a:rPr lang="en-GB" sz="1800">
                <a:solidFill>
                  <a:schemeClr val="dk1"/>
                </a:solidFill>
                <a:latin typeface="Century Gothic"/>
                <a:ea typeface="Century Gothic"/>
                <a:cs typeface="Century Gothic"/>
                <a:sym typeface="Century Gothic"/>
              </a:rPr>
              <a:t>What are some examples of renewable energy sources? </a:t>
            </a:r>
            <a:endParaRPr sz="1800">
              <a:solidFill>
                <a:schemeClr val="dk1"/>
              </a:solidFill>
              <a:latin typeface="Century Gothic"/>
              <a:ea typeface="Century Gothic"/>
              <a:cs typeface="Century Gothic"/>
              <a:sym typeface="Century Gothic"/>
            </a:endParaRPr>
          </a:p>
          <a:p>
            <a:pPr marL="457200" lvl="0" indent="-342900" algn="l" rtl="0">
              <a:lnSpc>
                <a:spcPct val="115000"/>
              </a:lnSpc>
              <a:spcBef>
                <a:spcPts val="0"/>
              </a:spcBef>
              <a:spcAft>
                <a:spcPts val="0"/>
              </a:spcAft>
              <a:buClr>
                <a:schemeClr val="dk1"/>
              </a:buClr>
              <a:buSzPts val="1800"/>
              <a:buFont typeface="Century Gothic"/>
              <a:buAutoNum type="arabicPeriod"/>
            </a:pPr>
            <a:r>
              <a:rPr lang="en-GB" sz="1800">
                <a:solidFill>
                  <a:schemeClr val="dk1"/>
                </a:solidFill>
                <a:latin typeface="Century Gothic"/>
                <a:ea typeface="Century Gothic"/>
                <a:cs typeface="Century Gothic"/>
                <a:sym typeface="Century Gothic"/>
              </a:rPr>
              <a:t>What are some examples of non-renewable energy sources? </a:t>
            </a:r>
            <a:endParaRPr sz="1800">
              <a:solidFill>
                <a:schemeClr val="dk1"/>
              </a:solidFill>
              <a:latin typeface="Century Gothic"/>
              <a:ea typeface="Century Gothic"/>
              <a:cs typeface="Century Gothic"/>
              <a:sym typeface="Century Gothic"/>
            </a:endParaRPr>
          </a:p>
          <a:p>
            <a:pPr marL="457200" lvl="0" indent="-342900" algn="l" rtl="0">
              <a:spcBef>
                <a:spcPts val="0"/>
              </a:spcBef>
              <a:spcAft>
                <a:spcPts val="0"/>
              </a:spcAft>
              <a:buClr>
                <a:schemeClr val="dk1"/>
              </a:buClr>
              <a:buSzPts val="1800"/>
              <a:buFont typeface="Century Gothic"/>
              <a:buAutoNum type="arabicPeriod"/>
            </a:pPr>
            <a:r>
              <a:rPr lang="en-GB" sz="1800">
                <a:solidFill>
                  <a:schemeClr val="dk1"/>
                </a:solidFill>
                <a:latin typeface="Century Gothic"/>
                <a:ea typeface="Century Gothic"/>
                <a:cs typeface="Century Gothic"/>
                <a:sym typeface="Century Gothic"/>
              </a:rPr>
              <a:t>Why should renewable energy be used more throughout Australia? Justify₁ your answer with 3 reasons.</a:t>
            </a:r>
            <a:endParaRPr sz="1800">
              <a:solidFill>
                <a:schemeClr val="dk1"/>
              </a:solidFill>
              <a:latin typeface="Century Gothic"/>
              <a:ea typeface="Century Gothic"/>
              <a:cs typeface="Century Gothic"/>
              <a:sym typeface="Century Gothic"/>
            </a:endParaRPr>
          </a:p>
          <a:p>
            <a:pPr marL="0" lvl="0" indent="0" algn="l" rtl="0">
              <a:spcBef>
                <a:spcPts val="1000"/>
              </a:spcBef>
              <a:spcAft>
                <a:spcPts val="0"/>
              </a:spcAft>
              <a:buNone/>
            </a:pPr>
            <a:endParaRPr/>
          </a:p>
        </p:txBody>
      </p:sp>
      <p:graphicFrame>
        <p:nvGraphicFramePr>
          <p:cNvPr id="339" name="Google Shape;339;p46"/>
          <p:cNvGraphicFramePr/>
          <p:nvPr/>
        </p:nvGraphicFramePr>
        <p:xfrm>
          <a:off x="6793300" y="1724125"/>
          <a:ext cx="2142625" cy="1203900"/>
        </p:xfrm>
        <a:graphic>
          <a:graphicData uri="http://schemas.openxmlformats.org/drawingml/2006/table">
            <a:tbl>
              <a:tblPr>
                <a:noFill/>
                <a:tableStyleId>{6304FBC0-1EBB-433B-AB00-05E73263D091}</a:tableStyleId>
              </a:tblPr>
              <a:tblGrid>
                <a:gridCol w="2142625">
                  <a:extLst>
                    <a:ext uri="{9D8B030D-6E8A-4147-A177-3AD203B41FA5}">
                      <a16:colId xmlns:a16="http://schemas.microsoft.com/office/drawing/2014/main" val="20000"/>
                    </a:ext>
                  </a:extLst>
                </a:gridCol>
              </a:tblGrid>
              <a:tr h="308975">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EXTENSION</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FA8DC"/>
                      </a:solidFill>
                      <a:prstDash val="solid"/>
                      <a:round/>
                      <a:headEnd type="none" w="sm" len="sm"/>
                      <a:tailEnd type="none" w="sm" len="sm"/>
                    </a:lnL>
                    <a:lnR w="9525" cap="flat" cmpd="sng">
                      <a:solidFill>
                        <a:srgbClr val="6FA8DC"/>
                      </a:solidFill>
                      <a:prstDash val="solid"/>
                      <a:round/>
                      <a:headEnd type="none" w="sm" len="sm"/>
                      <a:tailEnd type="none" w="sm" len="sm"/>
                    </a:lnR>
                    <a:lnT w="9525" cap="flat" cmpd="sng">
                      <a:solidFill>
                        <a:srgbClr val="6FA8DC"/>
                      </a:solidFill>
                      <a:prstDash val="solid"/>
                      <a:round/>
                      <a:headEnd type="none" w="sm" len="sm"/>
                      <a:tailEnd type="none" w="sm" len="sm"/>
                    </a:lnT>
                    <a:lnB w="9525" cap="flat" cmpd="sng">
                      <a:solidFill>
                        <a:srgbClr val="6FA8DC"/>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43335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Pick an energy source and research the advantages and disadvantages of using it.</a:t>
                      </a:r>
                      <a:endParaRPr sz="1100">
                        <a:latin typeface="Century Gothic"/>
                        <a:ea typeface="Century Gothic"/>
                        <a:cs typeface="Century Gothic"/>
                        <a:sym typeface="Century Gothic"/>
                      </a:endParaRPr>
                    </a:p>
                  </a:txBody>
                  <a:tcPr marL="91425" marR="91425" marT="91425" marB="91425">
                    <a:lnL w="9525" cap="flat" cmpd="sng">
                      <a:solidFill>
                        <a:srgbClr val="6FA8DC"/>
                      </a:solidFill>
                      <a:prstDash val="solid"/>
                      <a:round/>
                      <a:headEnd type="none" w="sm" len="sm"/>
                      <a:tailEnd type="none" w="sm" len="sm"/>
                    </a:lnL>
                    <a:lnR w="9525" cap="flat" cmpd="sng">
                      <a:solidFill>
                        <a:srgbClr val="6FA8DC"/>
                      </a:solidFill>
                      <a:prstDash val="solid"/>
                      <a:round/>
                      <a:headEnd type="none" w="sm" len="sm"/>
                      <a:tailEnd type="none" w="sm" len="sm"/>
                    </a:lnR>
                    <a:lnT w="9525" cap="flat" cmpd="sng">
                      <a:solidFill>
                        <a:srgbClr val="6FA8DC"/>
                      </a:solidFill>
                      <a:prstDash val="solid"/>
                      <a:round/>
                      <a:headEnd type="none" w="sm" len="sm"/>
                      <a:tailEnd type="none" w="sm" len="sm"/>
                    </a:lnT>
                    <a:lnB w="9525" cap="flat" cmpd="sng">
                      <a:solidFill>
                        <a:srgbClr val="6FA8D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7"/>
          <p:cNvSpPr txBox="1">
            <a:spLocks noGrp="1"/>
          </p:cNvSpPr>
          <p:nvPr>
            <p:ph type="body" idx="1"/>
          </p:nvPr>
        </p:nvSpPr>
        <p:spPr>
          <a:xfrm>
            <a:off x="497975" y="2892375"/>
            <a:ext cx="5198100" cy="20124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Clr>
                <a:schemeClr val="dk1"/>
              </a:buClr>
              <a:buSzPts val="1800"/>
              <a:buChar char="●"/>
            </a:pPr>
            <a:r>
              <a:rPr lang="en-GB">
                <a:solidFill>
                  <a:schemeClr val="dk1"/>
                </a:solidFill>
              </a:rPr>
              <a:t>We will define electricity</a:t>
            </a:r>
            <a:endParaRPr>
              <a:solidFill>
                <a:schemeClr val="dk1"/>
              </a:solidFill>
            </a:endParaRPr>
          </a:p>
          <a:p>
            <a:pPr marL="457200" lvl="0" indent="-342900" algn="l" rtl="0">
              <a:spcBef>
                <a:spcPts val="0"/>
              </a:spcBef>
              <a:spcAft>
                <a:spcPts val="0"/>
              </a:spcAft>
              <a:buClr>
                <a:schemeClr val="dk1"/>
              </a:buClr>
              <a:buSzPts val="1800"/>
              <a:buChar char="●"/>
            </a:pPr>
            <a:r>
              <a:rPr lang="en-GB">
                <a:solidFill>
                  <a:schemeClr val="dk1"/>
                </a:solidFill>
              </a:rPr>
              <a:t>We will define renewable energy</a:t>
            </a:r>
            <a:endParaRPr>
              <a:solidFill>
                <a:schemeClr val="dk1"/>
              </a:solidFill>
            </a:endParaRPr>
          </a:p>
          <a:p>
            <a:pPr marL="457200" lvl="0" indent="-342900" algn="l" rtl="0">
              <a:spcBef>
                <a:spcPts val="0"/>
              </a:spcBef>
              <a:spcAft>
                <a:spcPts val="0"/>
              </a:spcAft>
              <a:buClr>
                <a:schemeClr val="dk1"/>
              </a:buClr>
              <a:buSzPts val="1800"/>
              <a:buChar char="●"/>
            </a:pPr>
            <a:r>
              <a:rPr lang="en-GB">
                <a:solidFill>
                  <a:schemeClr val="dk1"/>
                </a:solidFill>
              </a:rPr>
              <a:t>We will define non-renewable energy</a:t>
            </a:r>
            <a:endParaRPr>
              <a:solidFill>
                <a:schemeClr val="dk1"/>
              </a:solidFill>
            </a:endParaRPr>
          </a:p>
        </p:txBody>
      </p:sp>
      <p:sp>
        <p:nvSpPr>
          <p:cNvPr id="345" name="Google Shape;345;p47"/>
          <p:cNvSpPr txBox="1">
            <a:spLocks noGrp="1"/>
          </p:cNvSpPr>
          <p:nvPr>
            <p:ph type="title"/>
          </p:nvPr>
        </p:nvSpPr>
        <p:spPr>
          <a:xfrm>
            <a:off x="532075" y="477525"/>
            <a:ext cx="5570700" cy="183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3600">
                <a:solidFill>
                  <a:schemeClr val="lt1"/>
                </a:solidFill>
              </a:rPr>
              <a:t>We will compare₁ renewable and non-renewable energy sources</a:t>
            </a:r>
            <a:endParaRPr sz="3600">
              <a:solidFill>
                <a:schemeClr val="lt1"/>
              </a:solidFill>
            </a:endParaRPr>
          </a:p>
        </p:txBody>
      </p:sp>
      <p:graphicFrame>
        <p:nvGraphicFramePr>
          <p:cNvPr id="346" name="Google Shape;346;p47"/>
          <p:cNvGraphicFramePr/>
          <p:nvPr/>
        </p:nvGraphicFramePr>
        <p:xfrm>
          <a:off x="6793300" y="4154275"/>
          <a:ext cx="2142625" cy="914330"/>
        </p:xfrm>
        <a:graphic>
          <a:graphicData uri="http://schemas.openxmlformats.org/drawingml/2006/table">
            <a:tbl>
              <a:tblPr>
                <a:noFill/>
                <a:tableStyleId>{6304FBC0-1EBB-433B-AB00-05E73263D091}</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Check Success Criteria.</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347" name="Google Shape;347;p47"/>
          <p:cNvGraphicFramePr/>
          <p:nvPr/>
        </p:nvGraphicFramePr>
        <p:xfrm>
          <a:off x="6797375" y="3182875"/>
          <a:ext cx="2134475" cy="700980"/>
        </p:xfrm>
        <a:graphic>
          <a:graphicData uri="http://schemas.openxmlformats.org/drawingml/2006/table">
            <a:tbl>
              <a:tblPr>
                <a:noFill/>
                <a:tableStyleId>{6304FBC0-1EBB-433B-AB00-05E73263D091}</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DEFINITION</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1 - look at the differences</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137"/>
        <p:cNvGrpSpPr/>
        <p:nvPr/>
      </p:nvGrpSpPr>
      <p:grpSpPr>
        <a:xfrm>
          <a:off x="0" y="0"/>
          <a:ext cx="0" cy="0"/>
          <a:chOff x="0" y="0"/>
          <a:chExt cx="0" cy="0"/>
        </a:xfrm>
      </p:grpSpPr>
      <p:sp>
        <p:nvSpPr>
          <p:cNvPr id="138" name="Google Shape;138;p24"/>
          <p:cNvSpPr txBox="1">
            <a:spLocks noGrp="1"/>
          </p:cNvSpPr>
          <p:nvPr>
            <p:ph type="body" idx="1"/>
          </p:nvPr>
        </p:nvSpPr>
        <p:spPr>
          <a:xfrm>
            <a:off x="586550" y="243050"/>
            <a:ext cx="7986000" cy="183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Do not delete this slide.</a:t>
            </a:r>
            <a:endParaRPr b="1"/>
          </a:p>
          <a:p>
            <a:pPr marL="0" lvl="0" indent="0" algn="l" rtl="0">
              <a:spcBef>
                <a:spcPts val="1600"/>
              </a:spcBef>
              <a:spcAft>
                <a:spcPts val="0"/>
              </a:spcAft>
              <a:buNone/>
            </a:pPr>
            <a:r>
              <a:rPr lang="en-GB"/>
              <a:t>This slide is designed so that you can copy the </a:t>
            </a:r>
            <a:r>
              <a:rPr lang="en-GB" b="1"/>
              <a:t>prompt box</a:t>
            </a:r>
            <a:r>
              <a:rPr lang="en-GB"/>
              <a:t> you need and insert it into your slides.</a:t>
            </a:r>
            <a:endParaRPr/>
          </a:p>
          <a:p>
            <a:pPr marL="0" lvl="0" indent="0" algn="l" rtl="0">
              <a:spcBef>
                <a:spcPts val="1600"/>
              </a:spcBef>
              <a:spcAft>
                <a:spcPts val="1600"/>
              </a:spcAft>
              <a:buNone/>
            </a:pPr>
            <a:r>
              <a:rPr lang="en-GB"/>
              <a:t>This slide is hidden and will not be included when presenting your lesson.</a:t>
            </a:r>
            <a:endParaRPr/>
          </a:p>
        </p:txBody>
      </p:sp>
      <p:graphicFrame>
        <p:nvGraphicFramePr>
          <p:cNvPr id="139" name="Google Shape;139;p24"/>
          <p:cNvGraphicFramePr/>
          <p:nvPr/>
        </p:nvGraphicFramePr>
        <p:xfrm>
          <a:off x="2040790" y="3654050"/>
          <a:ext cx="2134475" cy="738515"/>
        </p:xfrm>
        <a:graphic>
          <a:graphicData uri="http://schemas.openxmlformats.org/drawingml/2006/table">
            <a:tbl>
              <a:tblPr>
                <a:noFill/>
                <a:tableStyleId>{6304FBC0-1EBB-433B-AB00-05E73263D091}</a:tableStyleId>
              </a:tblPr>
              <a:tblGrid>
                <a:gridCol w="2134475">
                  <a:extLst>
                    <a:ext uri="{9D8B030D-6E8A-4147-A177-3AD203B41FA5}">
                      <a16:colId xmlns:a16="http://schemas.microsoft.com/office/drawing/2014/main" val="20000"/>
                    </a:ext>
                  </a:extLst>
                </a:gridCol>
              </a:tblGrid>
              <a:tr h="320575">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TEACHER CUE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solidFill>
                      <a:srgbClr val="674EA7"/>
                    </a:solidFill>
                  </a:tcPr>
                </a:tc>
                <a:extLst>
                  <a:ext uri="{0D108BD9-81ED-4DB2-BD59-A6C34878D82A}">
                    <a16:rowId xmlns:a16="http://schemas.microsoft.com/office/drawing/2014/main" val="10000"/>
                  </a:ext>
                </a:extLst>
              </a:tr>
              <a:tr h="388025">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40" name="Google Shape;140;p24"/>
          <p:cNvGraphicFramePr/>
          <p:nvPr/>
        </p:nvGraphicFramePr>
        <p:xfrm>
          <a:off x="2040800" y="2531575"/>
          <a:ext cx="2134475" cy="700980"/>
        </p:xfrm>
        <a:graphic>
          <a:graphicData uri="http://schemas.openxmlformats.org/drawingml/2006/table">
            <a:tbl>
              <a:tblPr>
                <a:noFill/>
                <a:tableStyleId>{6304FBC0-1EBB-433B-AB00-05E73263D091}</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1 - </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41" name="Google Shape;141;p24"/>
          <p:cNvGraphicFramePr/>
          <p:nvPr/>
        </p:nvGraphicFramePr>
        <p:xfrm>
          <a:off x="515700" y="2531575"/>
          <a:ext cx="1366300" cy="350490"/>
        </p:xfrm>
        <a:graphic>
          <a:graphicData uri="http://schemas.openxmlformats.org/drawingml/2006/table">
            <a:tbl>
              <a:tblPr>
                <a:noFill/>
                <a:tableStyleId>{6304FBC0-1EBB-433B-AB00-05E73263D091}</a:tableStyleId>
              </a:tblPr>
              <a:tblGrid>
                <a:gridCol w="1366300">
                  <a:extLst>
                    <a:ext uri="{9D8B030D-6E8A-4147-A177-3AD203B41FA5}">
                      <a16:colId xmlns:a16="http://schemas.microsoft.com/office/drawing/2014/main" val="20000"/>
                    </a:ext>
                  </a:extLst>
                </a:gridCol>
              </a:tblGrid>
              <a:tr h="0">
                <a:tc>
                  <a:txBody>
                    <a:bodyPr/>
                    <a:lstStyle/>
                    <a:p>
                      <a:pPr marL="0" lvl="0" indent="0" algn="ctr" rtl="0">
                        <a:spcBef>
                          <a:spcPts val="0"/>
                        </a:spcBef>
                        <a:spcAft>
                          <a:spcPts val="0"/>
                        </a:spcAft>
                        <a:buNone/>
                      </a:pPr>
                      <a:r>
                        <a:rPr lang="en-GB" sz="1100" b="1">
                          <a:solidFill>
                            <a:srgbClr val="FFFFFF"/>
                          </a:solidFill>
                          <a:latin typeface="Century Gothic"/>
                          <a:ea typeface="Century Gothic"/>
                          <a:cs typeface="Century Gothic"/>
                          <a:sym typeface="Century Gothic"/>
                        </a:rPr>
                        <a:t>TRACK WITH ME</a:t>
                      </a:r>
                      <a:endParaRPr sz="1100" b="1">
                        <a:solidFill>
                          <a:srgbClr val="FFFFFF"/>
                        </a:solidFill>
                        <a:latin typeface="Century Gothic"/>
                        <a:ea typeface="Century Gothic"/>
                        <a:cs typeface="Century Gothic"/>
                        <a:sym typeface="Century Gothic"/>
                      </a:endParaRPr>
                    </a:p>
                  </a:txBody>
                  <a:tcPr marL="91425" marR="91425" marT="91425" marB="91425" anchor="ctr">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142" name="Google Shape;142;p24"/>
          <p:cNvGraphicFramePr/>
          <p:nvPr/>
        </p:nvGraphicFramePr>
        <p:xfrm>
          <a:off x="515700" y="3177225"/>
          <a:ext cx="1366300" cy="350490"/>
        </p:xfrm>
        <a:graphic>
          <a:graphicData uri="http://schemas.openxmlformats.org/drawingml/2006/table">
            <a:tbl>
              <a:tblPr>
                <a:noFill/>
                <a:tableStyleId>{6304FBC0-1EBB-433B-AB00-05E73263D091}</a:tableStyleId>
              </a:tblPr>
              <a:tblGrid>
                <a:gridCol w="1366300">
                  <a:extLst>
                    <a:ext uri="{9D8B030D-6E8A-4147-A177-3AD203B41FA5}">
                      <a16:colId xmlns:a16="http://schemas.microsoft.com/office/drawing/2014/main" val="20000"/>
                    </a:ext>
                  </a:extLst>
                </a:gridCol>
              </a:tblGrid>
              <a:tr h="0">
                <a:tc>
                  <a:txBody>
                    <a:bodyPr/>
                    <a:lstStyle/>
                    <a:p>
                      <a:pPr marL="0" lvl="0" indent="0" algn="ctr" rtl="0">
                        <a:spcBef>
                          <a:spcPts val="0"/>
                        </a:spcBef>
                        <a:spcAft>
                          <a:spcPts val="0"/>
                        </a:spcAft>
                        <a:buNone/>
                      </a:pPr>
                      <a:r>
                        <a:rPr lang="en-GB" sz="1100" b="1">
                          <a:solidFill>
                            <a:srgbClr val="FFFFFF"/>
                          </a:solidFill>
                          <a:latin typeface="Century Gothic"/>
                          <a:ea typeface="Century Gothic"/>
                          <a:cs typeface="Century Gothic"/>
                          <a:sym typeface="Century Gothic"/>
                        </a:rPr>
                        <a:t>READ WITH ME</a:t>
                      </a:r>
                      <a:endParaRPr sz="1100" b="1">
                        <a:solidFill>
                          <a:srgbClr val="FFFFFF"/>
                        </a:solidFill>
                        <a:latin typeface="Century Gothic"/>
                        <a:ea typeface="Century Gothic"/>
                        <a:cs typeface="Century Gothic"/>
                        <a:sym typeface="Century Gothic"/>
                      </a:endParaRPr>
                    </a:p>
                  </a:txBody>
                  <a:tcPr marL="91425" marR="91425" marT="91425" marB="91425" anchor="ctr">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143" name="Google Shape;143;p24"/>
          <p:cNvGraphicFramePr/>
          <p:nvPr/>
        </p:nvGraphicFramePr>
        <p:xfrm>
          <a:off x="4439730" y="3654038"/>
          <a:ext cx="2134475" cy="868620"/>
        </p:xfrm>
        <a:graphic>
          <a:graphicData uri="http://schemas.openxmlformats.org/drawingml/2006/table">
            <a:tbl>
              <a:tblPr>
                <a:noFill/>
                <a:tableStyleId>{6304FBC0-1EBB-433B-AB00-05E73263D091}</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MAKE THE CONNECTION</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Students, you already know….</a:t>
                      </a:r>
                      <a:endParaRPr sz="110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44" name="Google Shape;144;p24"/>
          <p:cNvGraphicFramePr/>
          <p:nvPr/>
        </p:nvGraphicFramePr>
        <p:xfrm>
          <a:off x="6838660" y="2531563"/>
          <a:ext cx="2142625" cy="904280"/>
        </p:xfrm>
        <a:graphic>
          <a:graphicData uri="http://schemas.openxmlformats.org/drawingml/2006/table">
            <a:tbl>
              <a:tblPr>
                <a:noFill/>
                <a:tableStyleId>{6304FBC0-1EBB-433B-AB00-05E73263D091}</a:tableStyleId>
              </a:tblPr>
              <a:tblGrid>
                <a:gridCol w="2142625">
                  <a:extLst>
                    <a:ext uri="{9D8B030D-6E8A-4147-A177-3AD203B41FA5}">
                      <a16:colId xmlns:a16="http://schemas.microsoft.com/office/drawing/2014/main" val="20000"/>
                    </a:ext>
                  </a:extLst>
                </a:gridCol>
              </a:tblGrid>
              <a:tr h="22985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86150">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45" name="Google Shape;145;p24"/>
          <p:cNvGraphicFramePr/>
          <p:nvPr/>
        </p:nvGraphicFramePr>
        <p:xfrm>
          <a:off x="4439720" y="2531575"/>
          <a:ext cx="2134475" cy="700980"/>
        </p:xfrm>
        <a:graphic>
          <a:graphicData uri="http://schemas.openxmlformats.org/drawingml/2006/table">
            <a:tbl>
              <a:tblPr>
                <a:noFill/>
                <a:tableStyleId>{6304FBC0-1EBB-433B-AB00-05E73263D091}</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HINT</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Students, remember….</a:t>
                      </a:r>
                      <a:endParaRPr sz="110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46" name="Google Shape;146;p24"/>
          <p:cNvGraphicFramePr/>
          <p:nvPr/>
        </p:nvGraphicFramePr>
        <p:xfrm>
          <a:off x="6838650" y="3654050"/>
          <a:ext cx="2142625" cy="783840"/>
        </p:xfrm>
        <a:graphic>
          <a:graphicData uri="http://schemas.openxmlformats.org/drawingml/2006/table">
            <a:tbl>
              <a:tblPr>
                <a:noFill/>
                <a:tableStyleId>{6304FBC0-1EBB-433B-AB00-05E73263D091}</a:tableStyleId>
              </a:tblPr>
              <a:tblGrid>
                <a:gridCol w="2142625">
                  <a:extLst>
                    <a:ext uri="{9D8B030D-6E8A-4147-A177-3AD203B41FA5}">
                      <a16:colId xmlns:a16="http://schemas.microsoft.com/office/drawing/2014/main" val="20000"/>
                    </a:ext>
                  </a:extLst>
                </a:gridCol>
              </a:tblGrid>
              <a:tr h="308975">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EXTENSION</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FA8DC"/>
                      </a:solidFill>
                      <a:prstDash val="solid"/>
                      <a:round/>
                      <a:headEnd type="none" w="sm" len="sm"/>
                      <a:tailEnd type="none" w="sm" len="sm"/>
                    </a:lnL>
                    <a:lnR w="9525" cap="flat" cmpd="sng">
                      <a:solidFill>
                        <a:srgbClr val="6FA8DC"/>
                      </a:solidFill>
                      <a:prstDash val="solid"/>
                      <a:round/>
                      <a:headEnd type="none" w="sm" len="sm"/>
                      <a:tailEnd type="none" w="sm" len="sm"/>
                    </a:lnR>
                    <a:lnT w="9525" cap="flat" cmpd="sng">
                      <a:solidFill>
                        <a:srgbClr val="6FA8DC"/>
                      </a:solidFill>
                      <a:prstDash val="solid"/>
                      <a:round/>
                      <a:headEnd type="none" w="sm" len="sm"/>
                      <a:tailEnd type="none" w="sm" len="sm"/>
                    </a:lnT>
                    <a:lnB w="9525" cap="flat" cmpd="sng">
                      <a:solidFill>
                        <a:srgbClr val="6FA8DC"/>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433350">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6FA8DC"/>
                      </a:solidFill>
                      <a:prstDash val="solid"/>
                      <a:round/>
                      <a:headEnd type="none" w="sm" len="sm"/>
                      <a:tailEnd type="none" w="sm" len="sm"/>
                    </a:lnL>
                    <a:lnR w="9525" cap="flat" cmpd="sng">
                      <a:solidFill>
                        <a:srgbClr val="6FA8DC"/>
                      </a:solidFill>
                      <a:prstDash val="solid"/>
                      <a:round/>
                      <a:headEnd type="none" w="sm" len="sm"/>
                      <a:tailEnd type="none" w="sm" len="sm"/>
                    </a:lnR>
                    <a:lnT w="9525" cap="flat" cmpd="sng">
                      <a:solidFill>
                        <a:srgbClr val="6FA8DC"/>
                      </a:solidFill>
                      <a:prstDash val="solid"/>
                      <a:round/>
                      <a:headEnd type="none" w="sm" len="sm"/>
                      <a:tailEnd type="none" w="sm" len="sm"/>
                    </a:lnT>
                    <a:lnB w="9525" cap="flat" cmpd="sng">
                      <a:solidFill>
                        <a:srgbClr val="6FA8D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47" name="Google Shape;147;p24"/>
          <p:cNvGraphicFramePr/>
          <p:nvPr/>
        </p:nvGraphicFramePr>
        <p:xfrm>
          <a:off x="515688" y="3822875"/>
          <a:ext cx="1366300" cy="350490"/>
        </p:xfrm>
        <a:graphic>
          <a:graphicData uri="http://schemas.openxmlformats.org/drawingml/2006/table">
            <a:tbl>
              <a:tblPr>
                <a:noFill/>
                <a:tableStyleId>{6304FBC0-1EBB-433B-AB00-05E73263D091}</a:tableStyleId>
              </a:tblPr>
              <a:tblGrid>
                <a:gridCol w="1366300">
                  <a:extLst>
                    <a:ext uri="{9D8B030D-6E8A-4147-A177-3AD203B41FA5}">
                      <a16:colId xmlns:a16="http://schemas.microsoft.com/office/drawing/2014/main" val="20000"/>
                    </a:ext>
                  </a:extLst>
                </a:gridCol>
              </a:tblGrid>
              <a:tr h="0">
                <a:tc>
                  <a:txBody>
                    <a:bodyPr/>
                    <a:lstStyle/>
                    <a:p>
                      <a:pPr marL="0" lvl="0" indent="0" algn="ctr" rtl="0">
                        <a:spcBef>
                          <a:spcPts val="0"/>
                        </a:spcBef>
                        <a:spcAft>
                          <a:spcPts val="0"/>
                        </a:spcAft>
                        <a:buNone/>
                      </a:pPr>
                      <a:r>
                        <a:rPr lang="en-GB" sz="1100" b="1">
                          <a:solidFill>
                            <a:srgbClr val="FFFFFF"/>
                          </a:solidFill>
                          <a:latin typeface="Century Gothic"/>
                          <a:ea typeface="Century Gothic"/>
                          <a:cs typeface="Century Gothic"/>
                          <a:sym typeface="Century Gothic"/>
                        </a:rPr>
                        <a:t>GESTURE WITH ME</a:t>
                      </a:r>
                      <a:endParaRPr sz="1100" b="1">
                        <a:solidFill>
                          <a:srgbClr val="FFFFFF"/>
                        </a:solidFill>
                        <a:latin typeface="Century Gothic"/>
                        <a:ea typeface="Century Gothic"/>
                        <a:cs typeface="Century Gothic"/>
                        <a:sym typeface="Century Gothic"/>
                      </a:endParaRPr>
                    </a:p>
                  </a:txBody>
                  <a:tcPr marL="91425" marR="91425" marT="91425" marB="91425" anchor="ctr">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4"/>
          <p:cNvSpPr txBox="1">
            <a:spLocks noGrp="1"/>
          </p:cNvSpPr>
          <p:nvPr>
            <p:ph type="body" idx="2"/>
          </p:nvPr>
        </p:nvSpPr>
        <p:spPr>
          <a:xfrm>
            <a:off x="552550" y="852700"/>
            <a:ext cx="6173700" cy="40656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Categorise these energy sources as renewable or non-renewable.</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219" name="Google Shape;219;p34"/>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600"/>
              <a:t>We will compare renewable and non-renewable energy sources</a:t>
            </a:r>
            <a:endParaRPr sz="1600"/>
          </a:p>
        </p:txBody>
      </p:sp>
      <p:graphicFrame>
        <p:nvGraphicFramePr>
          <p:cNvPr id="220" name="Google Shape;220;p34"/>
          <p:cNvGraphicFramePr/>
          <p:nvPr/>
        </p:nvGraphicFramePr>
        <p:xfrm>
          <a:off x="6848525" y="3370700"/>
          <a:ext cx="2134475" cy="1539180"/>
        </p:xfrm>
        <a:graphic>
          <a:graphicData uri="http://schemas.openxmlformats.org/drawingml/2006/table">
            <a:tbl>
              <a:tblPr>
                <a:noFill/>
                <a:tableStyleId>{6304FBC0-1EBB-433B-AB00-05E73263D091}</a:tableStyleId>
              </a:tblPr>
              <a:tblGrid>
                <a:gridCol w="2134475">
                  <a:extLst>
                    <a:ext uri="{9D8B030D-6E8A-4147-A177-3AD203B41FA5}">
                      <a16:colId xmlns:a16="http://schemas.microsoft.com/office/drawing/2014/main" val="20000"/>
                    </a:ext>
                  </a:extLst>
                </a:gridCol>
              </a:tblGrid>
              <a:tr h="29800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MAKE THE CONNECTION</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883225">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Students, you already know that there are many types of energy. Renewable energy can easily be reproduced, whereas non-renewable energy cannot.</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21" name="Google Shape;221;p34"/>
          <p:cNvGraphicFramePr/>
          <p:nvPr/>
        </p:nvGraphicFramePr>
        <p:xfrm>
          <a:off x="552550" y="1665525"/>
          <a:ext cx="5905875" cy="2893805"/>
        </p:xfrm>
        <a:graphic>
          <a:graphicData uri="http://schemas.openxmlformats.org/drawingml/2006/table">
            <a:tbl>
              <a:tblPr>
                <a:noFill/>
                <a:tableStyleId>{6304FBC0-1EBB-433B-AB00-05E73263D091}</a:tableStyleId>
              </a:tblPr>
              <a:tblGrid>
                <a:gridCol w="2057900">
                  <a:extLst>
                    <a:ext uri="{9D8B030D-6E8A-4147-A177-3AD203B41FA5}">
                      <a16:colId xmlns:a16="http://schemas.microsoft.com/office/drawing/2014/main" val="20000"/>
                    </a:ext>
                  </a:extLst>
                </a:gridCol>
                <a:gridCol w="1790075">
                  <a:extLst>
                    <a:ext uri="{9D8B030D-6E8A-4147-A177-3AD203B41FA5}">
                      <a16:colId xmlns:a16="http://schemas.microsoft.com/office/drawing/2014/main" val="20001"/>
                    </a:ext>
                  </a:extLst>
                </a:gridCol>
                <a:gridCol w="2057900">
                  <a:extLst>
                    <a:ext uri="{9D8B030D-6E8A-4147-A177-3AD203B41FA5}">
                      <a16:colId xmlns:a16="http://schemas.microsoft.com/office/drawing/2014/main" val="20002"/>
                    </a:ext>
                  </a:extLst>
                </a:gridCol>
              </a:tblGrid>
              <a:tr h="437450">
                <a:tc>
                  <a:txBody>
                    <a:bodyPr/>
                    <a:lstStyle/>
                    <a:p>
                      <a:pPr marL="0" lvl="0" indent="0" algn="ctr" rtl="0">
                        <a:spcBef>
                          <a:spcPts val="0"/>
                        </a:spcBef>
                        <a:spcAft>
                          <a:spcPts val="0"/>
                        </a:spcAft>
                        <a:buNone/>
                      </a:pPr>
                      <a:r>
                        <a:rPr lang="en-GB" b="1">
                          <a:latin typeface="Century Gothic"/>
                          <a:ea typeface="Century Gothic"/>
                          <a:cs typeface="Century Gothic"/>
                          <a:sym typeface="Century Gothic"/>
                        </a:rPr>
                        <a:t>Examples</a:t>
                      </a:r>
                      <a:endParaRPr b="1">
                        <a:latin typeface="Century Gothic"/>
                        <a:ea typeface="Century Gothic"/>
                        <a:cs typeface="Century Gothic"/>
                        <a:sym typeface="Century Gothic"/>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b="1">
                          <a:latin typeface="Century Gothic"/>
                          <a:ea typeface="Century Gothic"/>
                          <a:cs typeface="Century Gothic"/>
                          <a:sym typeface="Century Gothic"/>
                        </a:rPr>
                        <a:t>Renewable</a:t>
                      </a:r>
                      <a:endParaRPr b="1">
                        <a:latin typeface="Century Gothic"/>
                        <a:ea typeface="Century Gothic"/>
                        <a:cs typeface="Century Gothic"/>
                        <a:sym typeface="Century Gothic"/>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b="1">
                          <a:latin typeface="Century Gothic"/>
                          <a:ea typeface="Century Gothic"/>
                          <a:cs typeface="Century Gothic"/>
                          <a:sym typeface="Century Gothic"/>
                        </a:rPr>
                        <a:t>Non-Renewable</a:t>
                      </a:r>
                      <a:endParaRPr b="1">
                        <a:latin typeface="Century Gothic"/>
                        <a:ea typeface="Century Gothic"/>
                        <a:cs typeface="Century Gothic"/>
                        <a:sym typeface="Century Gothic"/>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02550">
                <a:tc>
                  <a:txBody>
                    <a:bodyPr/>
                    <a:lstStyle/>
                    <a:p>
                      <a:pPr marL="0" lvl="0" indent="0" algn="l" rtl="0">
                        <a:spcBef>
                          <a:spcPts val="0"/>
                        </a:spcBef>
                        <a:spcAft>
                          <a:spcPts val="0"/>
                        </a:spcAft>
                        <a:buNone/>
                      </a:pPr>
                      <a:r>
                        <a:rPr lang="en-GB">
                          <a:latin typeface="Century Gothic"/>
                          <a:ea typeface="Century Gothic"/>
                          <a:cs typeface="Century Gothic"/>
                          <a:sym typeface="Century Gothic"/>
                        </a:rPr>
                        <a:t>Solar Farms</a:t>
                      </a:r>
                      <a:endParaRPr>
                        <a:latin typeface="Century Gothic"/>
                        <a:ea typeface="Century Gothic"/>
                        <a:cs typeface="Century Gothic"/>
                        <a:sym typeface="Century Gothic"/>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latin typeface="Century Gothic"/>
                        <a:ea typeface="Century Gothic"/>
                        <a:cs typeface="Century Gothic"/>
                        <a:sym typeface="Century Gothic"/>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latin typeface="Century Gothic"/>
                        <a:ea typeface="Century Gothic"/>
                        <a:cs typeface="Century Gothic"/>
                        <a:sym typeface="Century Gothic"/>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39450">
                <a:tc>
                  <a:txBody>
                    <a:bodyPr/>
                    <a:lstStyle/>
                    <a:p>
                      <a:pPr marL="0" lvl="0" indent="0" algn="l" rtl="0">
                        <a:spcBef>
                          <a:spcPts val="0"/>
                        </a:spcBef>
                        <a:spcAft>
                          <a:spcPts val="0"/>
                        </a:spcAft>
                        <a:buNone/>
                      </a:pPr>
                      <a:r>
                        <a:rPr lang="en-GB">
                          <a:latin typeface="Century Gothic"/>
                          <a:ea typeface="Century Gothic"/>
                          <a:cs typeface="Century Gothic"/>
                          <a:sym typeface="Century Gothic"/>
                        </a:rPr>
                        <a:t>Wind Farms</a:t>
                      </a:r>
                      <a:endParaRPr>
                        <a:latin typeface="Century Gothic"/>
                        <a:ea typeface="Century Gothic"/>
                        <a:cs typeface="Century Gothic"/>
                        <a:sym typeface="Century Gothic"/>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latin typeface="Century Gothic"/>
                        <a:ea typeface="Century Gothic"/>
                        <a:cs typeface="Century Gothic"/>
                        <a:sym typeface="Century Gothic"/>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latin typeface="Century Gothic"/>
                        <a:ea typeface="Century Gothic"/>
                        <a:cs typeface="Century Gothic"/>
                        <a:sym typeface="Century Gothic"/>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25725">
                <a:tc>
                  <a:txBody>
                    <a:bodyPr/>
                    <a:lstStyle/>
                    <a:p>
                      <a:pPr marL="0" lvl="0" indent="0" algn="l" rtl="0">
                        <a:spcBef>
                          <a:spcPts val="0"/>
                        </a:spcBef>
                        <a:spcAft>
                          <a:spcPts val="0"/>
                        </a:spcAft>
                        <a:buNone/>
                      </a:pPr>
                      <a:r>
                        <a:rPr lang="en-GB">
                          <a:latin typeface="Century Gothic"/>
                          <a:ea typeface="Century Gothic"/>
                          <a:cs typeface="Century Gothic"/>
                          <a:sym typeface="Century Gothic"/>
                        </a:rPr>
                        <a:t>Fossil Fuels</a:t>
                      </a:r>
                      <a:endParaRPr>
                        <a:latin typeface="Century Gothic"/>
                        <a:ea typeface="Century Gothic"/>
                        <a:cs typeface="Century Gothic"/>
                        <a:sym typeface="Century Gothic"/>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latin typeface="Century Gothic"/>
                        <a:ea typeface="Century Gothic"/>
                        <a:cs typeface="Century Gothic"/>
                        <a:sym typeface="Century Gothic"/>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latin typeface="Century Gothic"/>
                        <a:ea typeface="Century Gothic"/>
                        <a:cs typeface="Century Gothic"/>
                        <a:sym typeface="Century Gothic"/>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22700">
                <a:tc>
                  <a:txBody>
                    <a:bodyPr/>
                    <a:lstStyle/>
                    <a:p>
                      <a:pPr marL="0" lvl="0" indent="0" algn="l" rtl="0">
                        <a:spcBef>
                          <a:spcPts val="0"/>
                        </a:spcBef>
                        <a:spcAft>
                          <a:spcPts val="0"/>
                        </a:spcAft>
                        <a:buNone/>
                      </a:pPr>
                      <a:r>
                        <a:rPr lang="en-GB">
                          <a:latin typeface="Century Gothic"/>
                          <a:ea typeface="Century Gothic"/>
                          <a:cs typeface="Century Gothic"/>
                          <a:sym typeface="Century Gothic"/>
                        </a:rPr>
                        <a:t>Hydro-electricity</a:t>
                      </a:r>
                      <a:endParaRPr>
                        <a:latin typeface="Century Gothic"/>
                        <a:ea typeface="Century Gothic"/>
                        <a:cs typeface="Century Gothic"/>
                        <a:sym typeface="Century Gothic"/>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latin typeface="Century Gothic"/>
                        <a:ea typeface="Century Gothic"/>
                        <a:cs typeface="Century Gothic"/>
                        <a:sym typeface="Century Gothic"/>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latin typeface="Century Gothic"/>
                        <a:ea typeface="Century Gothic"/>
                        <a:cs typeface="Century Gothic"/>
                        <a:sym typeface="Century Gothic"/>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22700">
                <a:tc>
                  <a:txBody>
                    <a:bodyPr/>
                    <a:lstStyle/>
                    <a:p>
                      <a:pPr marL="0" lvl="0" indent="0" algn="l" rtl="0">
                        <a:spcBef>
                          <a:spcPts val="0"/>
                        </a:spcBef>
                        <a:spcAft>
                          <a:spcPts val="0"/>
                        </a:spcAft>
                        <a:buNone/>
                      </a:pPr>
                      <a:r>
                        <a:rPr lang="en-GB">
                          <a:latin typeface="Century Gothic"/>
                          <a:ea typeface="Century Gothic"/>
                          <a:cs typeface="Century Gothic"/>
                          <a:sym typeface="Century Gothic"/>
                        </a:rPr>
                        <a:t>Nuclear Energy</a:t>
                      </a:r>
                      <a:endParaRPr>
                        <a:latin typeface="Century Gothic"/>
                        <a:ea typeface="Century Gothic"/>
                        <a:cs typeface="Century Gothic"/>
                        <a:sym typeface="Century Gothic"/>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latin typeface="Century Gothic"/>
                        <a:ea typeface="Century Gothic"/>
                        <a:cs typeface="Century Gothic"/>
                        <a:sym typeface="Century Gothic"/>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latin typeface="Century Gothic"/>
                        <a:ea typeface="Century Gothic"/>
                        <a:cs typeface="Century Gothic"/>
                        <a:sym typeface="Century Gothic"/>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22700">
                <a:tc>
                  <a:txBody>
                    <a:bodyPr/>
                    <a:lstStyle/>
                    <a:p>
                      <a:pPr marL="0" lvl="0" indent="0" algn="l" rtl="0">
                        <a:spcBef>
                          <a:spcPts val="0"/>
                        </a:spcBef>
                        <a:spcAft>
                          <a:spcPts val="0"/>
                        </a:spcAft>
                        <a:buNone/>
                      </a:pPr>
                      <a:r>
                        <a:rPr lang="en-GB">
                          <a:latin typeface="Century Gothic"/>
                          <a:ea typeface="Century Gothic"/>
                          <a:cs typeface="Century Gothic"/>
                          <a:sym typeface="Century Gothic"/>
                        </a:rPr>
                        <a:t>Crude Oil</a:t>
                      </a:r>
                      <a:endParaRPr>
                        <a:latin typeface="Century Gothic"/>
                        <a:ea typeface="Century Gothic"/>
                        <a:cs typeface="Century Gothic"/>
                        <a:sym typeface="Century Gothic"/>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latin typeface="Century Gothic"/>
                        <a:ea typeface="Century Gothic"/>
                        <a:cs typeface="Century Gothic"/>
                        <a:sym typeface="Century Gothic"/>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latin typeface="Century Gothic"/>
                        <a:ea typeface="Century Gothic"/>
                        <a:cs typeface="Century Gothic"/>
                        <a:sym typeface="Century Gothic"/>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3"/>
          <p:cNvSpPr txBox="1">
            <a:spLocks noGrp="1"/>
          </p:cNvSpPr>
          <p:nvPr>
            <p:ph type="body" idx="1"/>
          </p:nvPr>
        </p:nvSpPr>
        <p:spPr>
          <a:xfrm>
            <a:off x="497975" y="2892375"/>
            <a:ext cx="5198100" cy="20124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GB"/>
              <a:t>We will define electricity</a:t>
            </a:r>
            <a:endParaRPr/>
          </a:p>
          <a:p>
            <a:pPr marL="457200" lvl="0" indent="-342900" algn="l" rtl="0">
              <a:spcBef>
                <a:spcPts val="0"/>
              </a:spcBef>
              <a:spcAft>
                <a:spcPts val="0"/>
              </a:spcAft>
              <a:buSzPts val="1800"/>
              <a:buChar char="●"/>
            </a:pPr>
            <a:r>
              <a:rPr lang="en-GB"/>
              <a:t>We will define renewable energy</a:t>
            </a:r>
            <a:endParaRPr/>
          </a:p>
          <a:p>
            <a:pPr marL="457200" lvl="0" indent="-342900" algn="l" rtl="0">
              <a:spcBef>
                <a:spcPts val="0"/>
              </a:spcBef>
              <a:spcAft>
                <a:spcPts val="0"/>
              </a:spcAft>
              <a:buSzPts val="1800"/>
              <a:buChar char="●"/>
            </a:pPr>
            <a:r>
              <a:rPr lang="en-GB"/>
              <a:t>We will define non-renewable energy</a:t>
            </a:r>
            <a:endParaRPr/>
          </a:p>
        </p:txBody>
      </p:sp>
      <p:sp>
        <p:nvSpPr>
          <p:cNvPr id="209" name="Google Shape;209;p33"/>
          <p:cNvSpPr txBox="1">
            <a:spLocks noGrp="1"/>
          </p:cNvSpPr>
          <p:nvPr>
            <p:ph type="title"/>
          </p:nvPr>
        </p:nvSpPr>
        <p:spPr>
          <a:xfrm>
            <a:off x="532075" y="477525"/>
            <a:ext cx="5598300" cy="183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a:t>We will compare₁ renewable and non-renewable energy sources</a:t>
            </a:r>
            <a:endParaRPr sz="3600"/>
          </a:p>
        </p:txBody>
      </p:sp>
      <p:graphicFrame>
        <p:nvGraphicFramePr>
          <p:cNvPr id="210" name="Google Shape;210;p33"/>
          <p:cNvGraphicFramePr/>
          <p:nvPr/>
        </p:nvGraphicFramePr>
        <p:xfrm>
          <a:off x="6693450" y="4023650"/>
          <a:ext cx="2134475" cy="877315"/>
        </p:xfrm>
        <a:graphic>
          <a:graphicData uri="http://schemas.openxmlformats.org/drawingml/2006/table">
            <a:tbl>
              <a:tblPr>
                <a:noFill/>
                <a:tableStyleId>{6304FBC0-1EBB-433B-AB00-05E73263D091}</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DECLARE THE OBJECTIVE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526825">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Read the learning objective to your partner.</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11" name="Google Shape;211;p33"/>
          <p:cNvGraphicFramePr/>
          <p:nvPr/>
        </p:nvGraphicFramePr>
        <p:xfrm>
          <a:off x="6693450" y="2968100"/>
          <a:ext cx="2134475" cy="700980"/>
        </p:xfrm>
        <a:graphic>
          <a:graphicData uri="http://schemas.openxmlformats.org/drawingml/2006/table">
            <a:tbl>
              <a:tblPr>
                <a:noFill/>
                <a:tableStyleId>{6304FBC0-1EBB-433B-AB00-05E73263D091}</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1 - look at the differences</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12" name="Google Shape;212;p33"/>
          <p:cNvGraphicFramePr/>
          <p:nvPr/>
        </p:nvGraphicFramePr>
        <p:xfrm>
          <a:off x="7603350" y="229425"/>
          <a:ext cx="1224575" cy="350490"/>
        </p:xfrm>
        <a:graphic>
          <a:graphicData uri="http://schemas.openxmlformats.org/drawingml/2006/table">
            <a:tbl>
              <a:tblPr>
                <a:noFill/>
                <a:tableStyleId>{6304FBC0-1EBB-433B-AB00-05E73263D091}</a:tableStyleId>
              </a:tblPr>
              <a:tblGrid>
                <a:gridCol w="12245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TRACK WITH ME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213" name="Google Shape;213;p33"/>
          <p:cNvGraphicFramePr/>
          <p:nvPr/>
        </p:nvGraphicFramePr>
        <p:xfrm>
          <a:off x="7603350" y="738925"/>
          <a:ext cx="1224575" cy="350490"/>
        </p:xfrm>
        <a:graphic>
          <a:graphicData uri="http://schemas.openxmlformats.org/drawingml/2006/table">
            <a:tbl>
              <a:tblPr>
                <a:noFill/>
                <a:tableStyleId>{6304FBC0-1EBB-433B-AB00-05E73263D091}</a:tableStyleId>
              </a:tblPr>
              <a:tblGrid>
                <a:gridCol w="12245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READ WITH ME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5"/>
          <p:cNvSpPr txBox="1">
            <a:spLocks noGrp="1"/>
          </p:cNvSpPr>
          <p:nvPr>
            <p:ph type="body" idx="2"/>
          </p:nvPr>
        </p:nvSpPr>
        <p:spPr>
          <a:xfrm>
            <a:off x="552550" y="852700"/>
            <a:ext cx="6173700" cy="40656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We use energy everyday to power many of our devices and appliances.</a:t>
            </a:r>
            <a:endParaRPr/>
          </a:p>
          <a:p>
            <a:pPr marL="0" lvl="0" indent="0" algn="l" rtl="0">
              <a:spcBef>
                <a:spcPts val="1600"/>
              </a:spcBef>
              <a:spcAft>
                <a:spcPts val="0"/>
              </a:spcAft>
              <a:buNone/>
            </a:pPr>
            <a:r>
              <a:rPr lang="en-GB"/>
              <a:t>Write down as many ways that you use energy in your everyday lives.</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227" name="Google Shape;227;p35"/>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600"/>
              <a:t>We will compare renewable and non-renewable energy sources</a:t>
            </a:r>
            <a:endParaRPr sz="1600"/>
          </a:p>
        </p:txBody>
      </p:sp>
      <p:graphicFrame>
        <p:nvGraphicFramePr>
          <p:cNvPr id="228" name="Google Shape;228;p35"/>
          <p:cNvGraphicFramePr/>
          <p:nvPr/>
        </p:nvGraphicFramePr>
        <p:xfrm>
          <a:off x="6521825" y="3370700"/>
          <a:ext cx="2461175" cy="1539180"/>
        </p:xfrm>
        <a:graphic>
          <a:graphicData uri="http://schemas.openxmlformats.org/drawingml/2006/table">
            <a:tbl>
              <a:tblPr>
                <a:noFill/>
                <a:tableStyleId>{6304FBC0-1EBB-433B-AB00-05E73263D091}</a:tableStyleId>
              </a:tblPr>
              <a:tblGrid>
                <a:gridCol w="2461175">
                  <a:extLst>
                    <a:ext uri="{9D8B030D-6E8A-4147-A177-3AD203B41FA5}">
                      <a16:colId xmlns:a16="http://schemas.microsoft.com/office/drawing/2014/main" val="20000"/>
                    </a:ext>
                  </a:extLst>
                </a:gridCol>
              </a:tblGrid>
              <a:tr h="29800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MAKE THE CONNECTION</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883225">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Students, you already know that there are many types of devices and appliances that require electricity. You use phones, iPads, lights, televisions and so much more.</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29" name="Google Shape;229;p35"/>
          <p:cNvPicPr preferRelativeResize="0"/>
          <p:nvPr/>
        </p:nvPicPr>
        <p:blipFill rotWithShape="1">
          <a:blip r:embed="rId3">
            <a:alphaModFix/>
          </a:blip>
          <a:srcRect/>
          <a:stretch/>
        </p:blipFill>
        <p:spPr>
          <a:xfrm>
            <a:off x="6848525" y="287822"/>
            <a:ext cx="2134477" cy="2834795"/>
          </a:xfrm>
          <a:prstGeom prst="rect">
            <a:avLst/>
          </a:prstGeom>
          <a:noFill/>
          <a:ln w="9525" cap="flat" cmpd="sng">
            <a:solidFill>
              <a:schemeClr val="dk2"/>
            </a:solidFill>
            <a:prstDash val="solid"/>
            <a:round/>
            <a:headEnd type="none" w="sm" len="sm"/>
            <a:tailEnd type="none" w="sm" len="sm"/>
          </a:ln>
        </p:spPr>
      </p:pic>
      <p:pic>
        <p:nvPicPr>
          <p:cNvPr id="230" name="Google Shape;230;p35"/>
          <p:cNvPicPr preferRelativeResize="0"/>
          <p:nvPr/>
        </p:nvPicPr>
        <p:blipFill rotWithShape="1">
          <a:blip r:embed="rId4">
            <a:alphaModFix/>
          </a:blip>
          <a:srcRect t="14911" b="14918"/>
          <a:stretch/>
        </p:blipFill>
        <p:spPr>
          <a:xfrm>
            <a:off x="1207250" y="2473161"/>
            <a:ext cx="4366292" cy="245602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600">
                <a:solidFill>
                  <a:schemeClr val="lt1"/>
                </a:solidFill>
              </a:rPr>
              <a:t>We will compare renewable and non-renewable energy sources</a:t>
            </a:r>
            <a:endParaRPr>
              <a:solidFill>
                <a:schemeClr val="lt1"/>
              </a:solidFill>
            </a:endParaRPr>
          </a:p>
        </p:txBody>
      </p:sp>
      <p:sp>
        <p:nvSpPr>
          <p:cNvPr id="236" name="Google Shape;236;p36"/>
          <p:cNvSpPr txBox="1">
            <a:spLocks noGrp="1"/>
          </p:cNvSpPr>
          <p:nvPr>
            <p:ph type="body" idx="2"/>
          </p:nvPr>
        </p:nvSpPr>
        <p:spPr>
          <a:xfrm>
            <a:off x="597400" y="811475"/>
            <a:ext cx="5878200" cy="21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Energy sources </a:t>
            </a:r>
            <a:r>
              <a:rPr lang="en-GB"/>
              <a:t>are a material or method that we can get energy.</a:t>
            </a:r>
            <a:endParaRPr/>
          </a:p>
          <a:p>
            <a:pPr marL="0" lvl="0" indent="0" algn="l" rtl="0">
              <a:spcBef>
                <a:spcPts val="1600"/>
              </a:spcBef>
              <a:spcAft>
                <a:spcPts val="0"/>
              </a:spcAft>
              <a:buNone/>
            </a:pPr>
            <a:r>
              <a:rPr lang="en-GB"/>
              <a:t>Energy sources can be fuel or a way to create electricity.</a:t>
            </a:r>
            <a:endParaRPr/>
          </a:p>
          <a:p>
            <a:pPr marL="0" lvl="0" indent="0" algn="l" rtl="0">
              <a:spcBef>
                <a:spcPts val="1600"/>
              </a:spcBef>
              <a:spcAft>
                <a:spcPts val="0"/>
              </a:spcAft>
              <a:buNone/>
            </a:pPr>
            <a:r>
              <a:rPr lang="en-GB" b="1"/>
              <a:t>Fuels</a:t>
            </a:r>
            <a:r>
              <a:rPr lang="en-GB"/>
              <a:t> are materials that can be burnt to create heat or energy.</a:t>
            </a:r>
            <a:endParaRPr/>
          </a:p>
          <a:p>
            <a:pPr marL="0" lvl="0" indent="0" algn="l" rtl="0">
              <a:spcBef>
                <a:spcPts val="1600"/>
              </a:spcBef>
              <a:spcAft>
                <a:spcPts val="0"/>
              </a:spcAft>
              <a:buNone/>
            </a:pPr>
            <a:r>
              <a:rPr lang="en-GB" b="1"/>
              <a:t>Electricity </a:t>
            </a:r>
            <a:r>
              <a:rPr lang="en-GB"/>
              <a:t>is a form of energy that can be used in many ways to power devices or appliances.</a:t>
            </a:r>
            <a:endParaRPr/>
          </a:p>
          <a:p>
            <a:pPr marL="0" lvl="0" indent="0" algn="l" rtl="0">
              <a:spcBef>
                <a:spcPts val="1600"/>
              </a:spcBef>
              <a:spcAft>
                <a:spcPts val="1600"/>
              </a:spcAft>
              <a:buNone/>
            </a:pPr>
            <a:endParaRPr/>
          </a:p>
        </p:txBody>
      </p:sp>
      <p:graphicFrame>
        <p:nvGraphicFramePr>
          <p:cNvPr id="237" name="Google Shape;237;p36"/>
          <p:cNvGraphicFramePr/>
          <p:nvPr/>
        </p:nvGraphicFramePr>
        <p:xfrm>
          <a:off x="6728963" y="811475"/>
          <a:ext cx="2271300" cy="1539180"/>
        </p:xfrm>
        <a:graphic>
          <a:graphicData uri="http://schemas.openxmlformats.org/drawingml/2006/table">
            <a:tbl>
              <a:tblPr>
                <a:noFill/>
                <a:tableStyleId>{6304FBC0-1EBB-433B-AB00-05E73263D091}</a:tableStyleId>
              </a:tblPr>
              <a:tblGrid>
                <a:gridCol w="2271300">
                  <a:extLst>
                    <a:ext uri="{9D8B030D-6E8A-4147-A177-3AD203B41FA5}">
                      <a16:colId xmlns:a16="http://schemas.microsoft.com/office/drawing/2014/main" val="20000"/>
                    </a:ext>
                  </a:extLst>
                </a:gridCol>
              </a:tblGrid>
              <a:tr h="259475">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763900">
                <a:tc>
                  <a:txBody>
                    <a:bodyPr/>
                    <a:lstStyle/>
                    <a:p>
                      <a:pPr marL="457200" lvl="0" indent="-298450" algn="l" rtl="0">
                        <a:spcBef>
                          <a:spcPts val="0"/>
                        </a:spcBef>
                        <a:spcAft>
                          <a:spcPts val="0"/>
                        </a:spcAft>
                        <a:buSzPts val="1100"/>
                        <a:buFont typeface="Century Gothic"/>
                        <a:buAutoNum type="arabicPeriod"/>
                      </a:pPr>
                      <a:r>
                        <a:rPr lang="en-GB" sz="1100">
                          <a:latin typeface="Century Gothic"/>
                          <a:ea typeface="Century Gothic"/>
                          <a:cs typeface="Century Gothic"/>
                          <a:sym typeface="Century Gothic"/>
                        </a:rPr>
                        <a:t>List some examples of how we use fuels.</a:t>
                      </a:r>
                      <a:endParaRPr sz="1100">
                        <a:latin typeface="Century Gothic"/>
                        <a:ea typeface="Century Gothic"/>
                        <a:cs typeface="Century Gothic"/>
                        <a:sym typeface="Century Gothic"/>
                      </a:endParaRPr>
                    </a:p>
                    <a:p>
                      <a:pPr marL="457200" lvl="0" indent="0" algn="l" rtl="0">
                        <a:spcBef>
                          <a:spcPts val="0"/>
                        </a:spcBef>
                        <a:spcAft>
                          <a:spcPts val="0"/>
                        </a:spcAft>
                        <a:buNone/>
                      </a:pPr>
                      <a:endParaRPr sz="1100">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rabicPeriod"/>
                      </a:pPr>
                      <a:r>
                        <a:rPr lang="en-GB" sz="1100">
                          <a:latin typeface="Century Gothic"/>
                          <a:ea typeface="Century Gothic"/>
                          <a:cs typeface="Century Gothic"/>
                          <a:sym typeface="Century Gothic"/>
                        </a:rPr>
                        <a:t>List some devices or appliances which use electricity. </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38" name="Google Shape;238;p36"/>
          <p:cNvPicPr preferRelativeResize="0"/>
          <p:nvPr/>
        </p:nvPicPr>
        <p:blipFill>
          <a:blip r:embed="rId3">
            <a:alphaModFix/>
          </a:blip>
          <a:stretch>
            <a:fillRect/>
          </a:stretch>
        </p:blipFill>
        <p:spPr>
          <a:xfrm>
            <a:off x="6558475" y="2571750"/>
            <a:ext cx="2129851" cy="23448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7"/>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600">
                <a:solidFill>
                  <a:schemeClr val="lt1"/>
                </a:solidFill>
              </a:rPr>
              <a:t>We will compare renewable and non-renewable energy sources</a:t>
            </a:r>
            <a:endParaRPr>
              <a:solidFill>
                <a:schemeClr val="lt1"/>
              </a:solidFill>
            </a:endParaRPr>
          </a:p>
        </p:txBody>
      </p:sp>
      <p:sp>
        <p:nvSpPr>
          <p:cNvPr id="244" name="Google Shape;244;p37"/>
          <p:cNvSpPr txBox="1">
            <a:spLocks noGrp="1"/>
          </p:cNvSpPr>
          <p:nvPr>
            <p:ph type="body" idx="2"/>
          </p:nvPr>
        </p:nvSpPr>
        <p:spPr>
          <a:xfrm>
            <a:off x="597400" y="811475"/>
            <a:ext cx="5878200" cy="3462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b="1"/>
              <a:t>Renewable energy </a:t>
            </a:r>
            <a:r>
              <a:rPr lang="en-GB"/>
              <a:t>are energy sources that do not run out. These include solar power, wind power and hydroelectricity.</a:t>
            </a:r>
            <a:endParaRPr/>
          </a:p>
        </p:txBody>
      </p:sp>
      <p:graphicFrame>
        <p:nvGraphicFramePr>
          <p:cNvPr id="245" name="Google Shape;245;p37"/>
          <p:cNvGraphicFramePr/>
          <p:nvPr/>
        </p:nvGraphicFramePr>
        <p:xfrm>
          <a:off x="6728963" y="811475"/>
          <a:ext cx="2271300" cy="1874460"/>
        </p:xfrm>
        <a:graphic>
          <a:graphicData uri="http://schemas.openxmlformats.org/drawingml/2006/table">
            <a:tbl>
              <a:tblPr>
                <a:noFill/>
                <a:tableStyleId>{6304FBC0-1EBB-433B-AB00-05E73263D091}</a:tableStyleId>
              </a:tblPr>
              <a:tblGrid>
                <a:gridCol w="2271300">
                  <a:extLst>
                    <a:ext uri="{9D8B030D-6E8A-4147-A177-3AD203B41FA5}">
                      <a16:colId xmlns:a16="http://schemas.microsoft.com/office/drawing/2014/main" val="20000"/>
                    </a:ext>
                  </a:extLst>
                </a:gridCol>
              </a:tblGrid>
              <a:tr h="259475">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7639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What are the benefits₂ of </a:t>
                      </a:r>
                      <a:r>
                        <a:rPr lang="en-GB" sz="1100" b="1">
                          <a:latin typeface="Century Gothic"/>
                          <a:ea typeface="Century Gothic"/>
                          <a:cs typeface="Century Gothic"/>
                          <a:sym typeface="Century Gothic"/>
                        </a:rPr>
                        <a:t>Renewable Energy:</a:t>
                      </a:r>
                      <a:endParaRPr sz="1100" b="1">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lphaUcPeriod"/>
                      </a:pPr>
                      <a:r>
                        <a:rPr lang="en-GB" sz="1100">
                          <a:latin typeface="Century Gothic"/>
                          <a:ea typeface="Century Gothic"/>
                          <a:cs typeface="Century Gothic"/>
                          <a:sym typeface="Century Gothic"/>
                        </a:rPr>
                        <a:t>Expensive to establish</a:t>
                      </a:r>
                      <a:endParaRPr sz="1100">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lphaUcPeriod"/>
                      </a:pPr>
                      <a:r>
                        <a:rPr lang="en-GB" sz="1100">
                          <a:latin typeface="Century Gothic"/>
                          <a:ea typeface="Century Gothic"/>
                          <a:cs typeface="Century Gothic"/>
                          <a:sym typeface="Century Gothic"/>
                        </a:rPr>
                        <a:t>Cheap to run</a:t>
                      </a:r>
                      <a:endParaRPr sz="1100">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lphaUcPeriod"/>
                      </a:pPr>
                      <a:r>
                        <a:rPr lang="en-GB" sz="1100">
                          <a:latin typeface="Century Gothic"/>
                          <a:ea typeface="Century Gothic"/>
                          <a:cs typeface="Century Gothic"/>
                          <a:sym typeface="Century Gothic"/>
                        </a:rPr>
                        <a:t>Harmful to the environment</a:t>
                      </a:r>
                      <a:endParaRPr sz="1100">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lphaUcPeriod"/>
                      </a:pPr>
                      <a:r>
                        <a:rPr lang="en-GB" sz="1100">
                          <a:latin typeface="Century Gothic"/>
                          <a:ea typeface="Century Gothic"/>
                          <a:cs typeface="Century Gothic"/>
                          <a:sym typeface="Century Gothic"/>
                        </a:rPr>
                        <a:t>Clean energy</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46" name="Google Shape;246;p37"/>
          <p:cNvGraphicFramePr/>
          <p:nvPr/>
        </p:nvGraphicFramePr>
        <p:xfrm>
          <a:off x="6797375" y="4055550"/>
          <a:ext cx="2134475" cy="868620"/>
        </p:xfrm>
        <a:graphic>
          <a:graphicData uri="http://schemas.openxmlformats.org/drawingml/2006/table">
            <a:tbl>
              <a:tblPr>
                <a:noFill/>
                <a:tableStyleId>{6304FBC0-1EBB-433B-AB00-05E73263D091}</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1 - set up</a:t>
                      </a: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2 - good things</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47" name="Google Shape;247;p37"/>
          <p:cNvPicPr preferRelativeResize="0"/>
          <p:nvPr/>
        </p:nvPicPr>
        <p:blipFill rotWithShape="1">
          <a:blip r:embed="rId3">
            <a:alphaModFix/>
          </a:blip>
          <a:srcRect t="10623" b="10623"/>
          <a:stretch/>
        </p:blipFill>
        <p:spPr>
          <a:xfrm>
            <a:off x="597400" y="3410700"/>
            <a:ext cx="2710927" cy="1524900"/>
          </a:xfrm>
          <a:prstGeom prst="rect">
            <a:avLst/>
          </a:prstGeom>
          <a:noFill/>
          <a:ln w="9525" cap="flat" cmpd="sng">
            <a:solidFill>
              <a:schemeClr val="dk2"/>
            </a:solidFill>
            <a:prstDash val="solid"/>
            <a:round/>
            <a:headEnd type="none" w="sm" len="sm"/>
            <a:tailEnd type="none" w="sm" len="sm"/>
          </a:ln>
        </p:spPr>
      </p:pic>
      <p:pic>
        <p:nvPicPr>
          <p:cNvPr id="248" name="Google Shape;248;p37"/>
          <p:cNvPicPr preferRelativeResize="0"/>
          <p:nvPr/>
        </p:nvPicPr>
        <p:blipFill rotWithShape="1">
          <a:blip r:embed="rId4">
            <a:alphaModFix/>
          </a:blip>
          <a:srcRect t="7813" b="7813"/>
          <a:stretch/>
        </p:blipFill>
        <p:spPr>
          <a:xfrm>
            <a:off x="3618725" y="3410703"/>
            <a:ext cx="2710925" cy="1524900"/>
          </a:xfrm>
          <a:prstGeom prst="rect">
            <a:avLst/>
          </a:prstGeom>
          <a:noFill/>
          <a:ln w="9525" cap="flat" cmpd="sng">
            <a:solidFill>
              <a:schemeClr val="dk2"/>
            </a:solidFill>
            <a:prstDash val="solid"/>
            <a:round/>
            <a:headEnd type="none" w="sm" len="sm"/>
            <a:tailEnd type="none" w="sm" len="sm"/>
          </a:ln>
        </p:spPr>
      </p:pic>
      <p:sp>
        <p:nvSpPr>
          <p:cNvPr id="249" name="Google Shape;249;p37"/>
          <p:cNvSpPr/>
          <p:nvPr/>
        </p:nvSpPr>
        <p:spPr>
          <a:xfrm>
            <a:off x="1086400" y="4409846"/>
            <a:ext cx="1732919" cy="348000"/>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Arial"/>
              </a:rPr>
              <a:t>Solar Energy</a:t>
            </a:r>
          </a:p>
        </p:txBody>
      </p:sp>
      <p:sp>
        <p:nvSpPr>
          <p:cNvPr id="250" name="Google Shape;250;p37"/>
          <p:cNvSpPr/>
          <p:nvPr/>
        </p:nvSpPr>
        <p:spPr>
          <a:xfrm>
            <a:off x="4056037" y="4448809"/>
            <a:ext cx="1631552" cy="270090"/>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Arial"/>
              </a:rPr>
              <a:t>Wind Power</a:t>
            </a:r>
          </a:p>
        </p:txBody>
      </p:sp>
      <p:graphicFrame>
        <p:nvGraphicFramePr>
          <p:cNvPr id="251" name="Google Shape;251;p37"/>
          <p:cNvGraphicFramePr/>
          <p:nvPr/>
        </p:nvGraphicFramePr>
        <p:xfrm>
          <a:off x="597400" y="2034250"/>
          <a:ext cx="5732250" cy="1432500"/>
        </p:xfrm>
        <a:graphic>
          <a:graphicData uri="http://schemas.openxmlformats.org/drawingml/2006/table">
            <a:tbl>
              <a:tblPr>
                <a:noFill/>
                <a:tableStyleId>{6304FBC0-1EBB-433B-AB00-05E73263D091}</a:tableStyleId>
              </a:tblPr>
              <a:tblGrid>
                <a:gridCol w="2866125">
                  <a:extLst>
                    <a:ext uri="{9D8B030D-6E8A-4147-A177-3AD203B41FA5}">
                      <a16:colId xmlns:a16="http://schemas.microsoft.com/office/drawing/2014/main" val="20000"/>
                    </a:ext>
                  </a:extLst>
                </a:gridCol>
                <a:gridCol w="286612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GB" b="1">
                          <a:latin typeface="Century Gothic"/>
                          <a:ea typeface="Century Gothic"/>
                          <a:cs typeface="Century Gothic"/>
                          <a:sym typeface="Century Gothic"/>
                        </a:rPr>
                        <a:t>Advantages</a:t>
                      </a:r>
                      <a:endParaRPr b="1">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GB" b="1">
                          <a:latin typeface="Century Gothic"/>
                          <a:ea typeface="Century Gothic"/>
                          <a:cs typeface="Century Gothic"/>
                          <a:sym typeface="Century Gothic"/>
                        </a:rPr>
                        <a:t>Disadvantages</a:t>
                      </a:r>
                      <a:endParaRPr b="1">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0"/>
                  </a:ext>
                </a:extLst>
              </a:tr>
              <a:tr h="381000">
                <a:tc>
                  <a:txBody>
                    <a:bodyPr/>
                    <a:lstStyle/>
                    <a:p>
                      <a:pPr marL="457200" lvl="0" indent="-317500" algn="l" rtl="0">
                        <a:spcBef>
                          <a:spcPts val="0"/>
                        </a:spcBef>
                        <a:spcAft>
                          <a:spcPts val="0"/>
                        </a:spcAft>
                        <a:buSzPts val="1400"/>
                        <a:buFont typeface="Century Gothic"/>
                        <a:buChar char="-"/>
                      </a:pPr>
                      <a:r>
                        <a:rPr lang="en-GB">
                          <a:latin typeface="Century Gothic"/>
                          <a:ea typeface="Century Gothic"/>
                          <a:cs typeface="Century Gothic"/>
                          <a:sym typeface="Century Gothic"/>
                        </a:rPr>
                        <a:t>Generally better for the environment.</a:t>
                      </a:r>
                      <a:endParaRPr>
                        <a:latin typeface="Century Gothic"/>
                        <a:ea typeface="Century Gothic"/>
                        <a:cs typeface="Century Gothic"/>
                        <a:sym typeface="Century Gothic"/>
                      </a:endParaRPr>
                    </a:p>
                    <a:p>
                      <a:pPr marL="457200" lvl="0" indent="-317500" algn="l" rtl="0">
                        <a:spcBef>
                          <a:spcPts val="0"/>
                        </a:spcBef>
                        <a:spcAft>
                          <a:spcPts val="0"/>
                        </a:spcAft>
                        <a:buSzPts val="1400"/>
                        <a:buFont typeface="Century Gothic"/>
                        <a:buChar char="-"/>
                      </a:pPr>
                      <a:r>
                        <a:rPr lang="en-GB">
                          <a:latin typeface="Century Gothic"/>
                          <a:ea typeface="Century Gothic"/>
                          <a:cs typeface="Century Gothic"/>
                          <a:sym typeface="Century Gothic"/>
                        </a:rPr>
                        <a:t>Will not run out.</a:t>
                      </a:r>
                      <a:endParaRPr>
                        <a:latin typeface="Century Gothic"/>
                        <a:ea typeface="Century Gothic"/>
                        <a:cs typeface="Century Gothic"/>
                        <a:sym typeface="Century Gothic"/>
                      </a:endParaRPr>
                    </a:p>
                    <a:p>
                      <a:pPr marL="457200" lvl="0" indent="-317500" algn="l" rtl="0">
                        <a:spcBef>
                          <a:spcPts val="0"/>
                        </a:spcBef>
                        <a:spcAft>
                          <a:spcPts val="0"/>
                        </a:spcAft>
                        <a:buSzPts val="1400"/>
                        <a:buFont typeface="Century Gothic"/>
                        <a:buChar char="-"/>
                      </a:pPr>
                      <a:r>
                        <a:rPr lang="en-GB">
                          <a:latin typeface="Century Gothic"/>
                          <a:ea typeface="Century Gothic"/>
                          <a:cs typeface="Century Gothic"/>
                          <a:sym typeface="Century Gothic"/>
                        </a:rPr>
                        <a:t>Clean energy.</a:t>
                      </a:r>
                      <a:endParaRPr>
                        <a:latin typeface="Century Gothic"/>
                        <a:ea typeface="Century Gothic"/>
                        <a:cs typeface="Century Gothic"/>
                        <a:sym typeface="Century Gothic"/>
                      </a:endParaRPr>
                    </a:p>
                  </a:txBody>
                  <a:tcPr marL="91425" marR="91425" marT="91425" marB="91425"/>
                </a:tc>
                <a:tc>
                  <a:txBody>
                    <a:bodyPr/>
                    <a:lstStyle/>
                    <a:p>
                      <a:pPr marL="457200" lvl="0" indent="-317500" algn="l" rtl="0">
                        <a:spcBef>
                          <a:spcPts val="0"/>
                        </a:spcBef>
                        <a:spcAft>
                          <a:spcPts val="0"/>
                        </a:spcAft>
                        <a:buSzPts val="1400"/>
                        <a:buFont typeface="Century Gothic"/>
                        <a:buChar char="-"/>
                      </a:pPr>
                      <a:r>
                        <a:rPr lang="en-GB">
                          <a:latin typeface="Century Gothic"/>
                          <a:ea typeface="Century Gothic"/>
                          <a:cs typeface="Century Gothic"/>
                          <a:sym typeface="Century Gothic"/>
                        </a:rPr>
                        <a:t>Expensive to establish.</a:t>
                      </a:r>
                      <a:endParaRPr>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8"/>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600">
                <a:solidFill>
                  <a:schemeClr val="lt1"/>
                </a:solidFill>
              </a:rPr>
              <a:t>We will compare renewable and non-renewable energy sources</a:t>
            </a:r>
            <a:endParaRPr>
              <a:solidFill>
                <a:schemeClr val="lt1"/>
              </a:solidFill>
            </a:endParaRPr>
          </a:p>
        </p:txBody>
      </p:sp>
      <p:sp>
        <p:nvSpPr>
          <p:cNvPr id="257" name="Google Shape;257;p38"/>
          <p:cNvSpPr txBox="1">
            <a:spLocks noGrp="1"/>
          </p:cNvSpPr>
          <p:nvPr>
            <p:ph type="body" idx="2"/>
          </p:nvPr>
        </p:nvSpPr>
        <p:spPr>
          <a:xfrm>
            <a:off x="597400" y="811475"/>
            <a:ext cx="5878200" cy="35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700" b="1" dirty="0"/>
              <a:t>Solar power </a:t>
            </a:r>
            <a:r>
              <a:rPr lang="en-GB" sz="1700" dirty="0"/>
              <a:t>uses solar panels to convert sunlight into electricity but requires a lot of space and sunlight to work effectively during the day.</a:t>
            </a:r>
            <a:endParaRPr sz="1700" dirty="0"/>
          </a:p>
          <a:p>
            <a:pPr marL="0" lvl="0" indent="0" algn="l" rtl="0">
              <a:spcBef>
                <a:spcPts val="1600"/>
              </a:spcBef>
              <a:spcAft>
                <a:spcPts val="0"/>
              </a:spcAft>
              <a:buNone/>
            </a:pPr>
            <a:r>
              <a:rPr lang="en-GB" sz="1700" b="1" dirty="0"/>
              <a:t>Wind power </a:t>
            </a:r>
            <a:r>
              <a:rPr lang="en-GB" sz="1700" dirty="0"/>
              <a:t>spins large blades in the wind to create electricity and requires strong winds to operate.</a:t>
            </a:r>
            <a:endParaRPr sz="1700" dirty="0"/>
          </a:p>
          <a:p>
            <a:pPr marL="0" lvl="0" indent="0" algn="l" rtl="0">
              <a:spcBef>
                <a:spcPts val="1600"/>
              </a:spcBef>
              <a:spcAft>
                <a:spcPts val="1600"/>
              </a:spcAft>
              <a:buNone/>
            </a:pPr>
            <a:r>
              <a:rPr lang="en-GB" sz="1700" b="1" dirty="0"/>
              <a:t>Hydroelectricity </a:t>
            </a:r>
            <a:r>
              <a:rPr lang="en-GB" sz="1700" dirty="0"/>
              <a:t>uses gravity’s pull on water to create electricity but requires the right landscape to work.</a:t>
            </a:r>
            <a:endParaRPr sz="1700" dirty="0"/>
          </a:p>
        </p:txBody>
      </p:sp>
      <p:graphicFrame>
        <p:nvGraphicFramePr>
          <p:cNvPr id="258" name="Google Shape;258;p38"/>
          <p:cNvGraphicFramePr/>
          <p:nvPr/>
        </p:nvGraphicFramePr>
        <p:xfrm>
          <a:off x="708850" y="4128975"/>
          <a:ext cx="5766750" cy="700980"/>
        </p:xfrm>
        <a:graphic>
          <a:graphicData uri="http://schemas.openxmlformats.org/drawingml/2006/table">
            <a:tbl>
              <a:tblPr>
                <a:noFill/>
                <a:tableStyleId>{6304FBC0-1EBB-433B-AB00-05E73263D091}</a:tableStyleId>
              </a:tblPr>
              <a:tblGrid>
                <a:gridCol w="5766750">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For each energy source above, what do they require to produce electricity?</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59" name="Google Shape;259;p38"/>
          <p:cNvPicPr preferRelativeResize="0"/>
          <p:nvPr/>
        </p:nvPicPr>
        <p:blipFill rotWithShape="1">
          <a:blip r:embed="rId3">
            <a:alphaModFix/>
          </a:blip>
          <a:srcRect t="7534" b="7525"/>
          <a:stretch/>
        </p:blipFill>
        <p:spPr>
          <a:xfrm>
            <a:off x="6772500" y="397139"/>
            <a:ext cx="2271300" cy="1277606"/>
          </a:xfrm>
          <a:prstGeom prst="rect">
            <a:avLst/>
          </a:prstGeom>
          <a:noFill/>
          <a:ln w="9525" cap="flat" cmpd="sng">
            <a:solidFill>
              <a:schemeClr val="dk2"/>
            </a:solidFill>
            <a:prstDash val="solid"/>
            <a:round/>
            <a:headEnd type="none" w="sm" len="sm"/>
            <a:tailEnd type="none" w="sm" len="sm"/>
          </a:ln>
        </p:spPr>
      </p:pic>
      <p:pic>
        <p:nvPicPr>
          <p:cNvPr id="260" name="Google Shape;260;p38"/>
          <p:cNvPicPr preferRelativeResize="0"/>
          <p:nvPr/>
        </p:nvPicPr>
        <p:blipFill rotWithShape="1">
          <a:blip r:embed="rId4">
            <a:alphaModFix/>
          </a:blip>
          <a:srcRect t="7813" b="7813"/>
          <a:stretch/>
        </p:blipFill>
        <p:spPr>
          <a:xfrm>
            <a:off x="6772500" y="1866297"/>
            <a:ext cx="2271299" cy="1277609"/>
          </a:xfrm>
          <a:prstGeom prst="rect">
            <a:avLst/>
          </a:prstGeom>
          <a:noFill/>
          <a:ln w="9525" cap="flat" cmpd="sng">
            <a:solidFill>
              <a:schemeClr val="dk2"/>
            </a:solidFill>
            <a:prstDash val="solid"/>
            <a:round/>
            <a:headEnd type="none" w="sm" len="sm"/>
            <a:tailEnd type="none" w="sm" len="sm"/>
          </a:ln>
        </p:spPr>
      </p:pic>
      <p:pic>
        <p:nvPicPr>
          <p:cNvPr id="261" name="Google Shape;261;p38"/>
          <p:cNvPicPr preferRelativeResize="0"/>
          <p:nvPr/>
        </p:nvPicPr>
        <p:blipFill rotWithShape="1">
          <a:blip r:embed="rId5">
            <a:alphaModFix/>
          </a:blip>
          <a:srcRect t="-694" b="29132"/>
          <a:stretch/>
        </p:blipFill>
        <p:spPr>
          <a:xfrm>
            <a:off x="7354025" y="3252701"/>
            <a:ext cx="1590677" cy="1707349"/>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39"/>
          <p:cNvPicPr preferRelativeResize="0"/>
          <p:nvPr/>
        </p:nvPicPr>
        <p:blipFill rotWithShape="1">
          <a:blip r:embed="rId3">
            <a:alphaModFix/>
          </a:blip>
          <a:srcRect t="7813" b="7813"/>
          <a:stretch/>
        </p:blipFill>
        <p:spPr>
          <a:xfrm>
            <a:off x="670375" y="3446675"/>
            <a:ext cx="2710947" cy="1524900"/>
          </a:xfrm>
          <a:prstGeom prst="rect">
            <a:avLst/>
          </a:prstGeom>
          <a:noFill/>
          <a:ln w="9525" cap="flat" cmpd="sng">
            <a:solidFill>
              <a:schemeClr val="dk2"/>
            </a:solidFill>
            <a:prstDash val="solid"/>
            <a:round/>
            <a:headEnd type="none" w="sm" len="sm"/>
            <a:tailEnd type="none" w="sm" len="sm"/>
          </a:ln>
        </p:spPr>
      </p:pic>
      <p:pic>
        <p:nvPicPr>
          <p:cNvPr id="267" name="Google Shape;267;p39"/>
          <p:cNvPicPr preferRelativeResize="0"/>
          <p:nvPr/>
        </p:nvPicPr>
        <p:blipFill rotWithShape="1">
          <a:blip r:embed="rId4">
            <a:alphaModFix/>
          </a:blip>
          <a:srcRect l="25111" t="36559" r="16436" b="14189"/>
          <a:stretch/>
        </p:blipFill>
        <p:spPr>
          <a:xfrm>
            <a:off x="3679275" y="3446675"/>
            <a:ext cx="2710930" cy="1524895"/>
          </a:xfrm>
          <a:prstGeom prst="rect">
            <a:avLst/>
          </a:prstGeom>
          <a:noFill/>
          <a:ln w="9525" cap="flat" cmpd="sng">
            <a:solidFill>
              <a:schemeClr val="dk2"/>
            </a:solidFill>
            <a:prstDash val="solid"/>
            <a:round/>
            <a:headEnd type="none" w="sm" len="sm"/>
            <a:tailEnd type="none" w="sm" len="sm"/>
          </a:ln>
        </p:spPr>
      </p:pic>
      <p:sp>
        <p:nvSpPr>
          <p:cNvPr id="268" name="Google Shape;268;p39"/>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600">
                <a:solidFill>
                  <a:schemeClr val="lt1"/>
                </a:solidFill>
              </a:rPr>
              <a:t>We will compare renewable and non-renewable energy sources</a:t>
            </a:r>
            <a:endParaRPr>
              <a:solidFill>
                <a:schemeClr val="lt1"/>
              </a:solidFill>
            </a:endParaRPr>
          </a:p>
        </p:txBody>
      </p:sp>
      <p:sp>
        <p:nvSpPr>
          <p:cNvPr id="269" name="Google Shape;269;p39"/>
          <p:cNvSpPr txBox="1">
            <a:spLocks noGrp="1"/>
          </p:cNvSpPr>
          <p:nvPr>
            <p:ph type="body" idx="2"/>
          </p:nvPr>
        </p:nvSpPr>
        <p:spPr>
          <a:xfrm>
            <a:off x="597400" y="811475"/>
            <a:ext cx="5878200" cy="21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t>Non-renewable energy </a:t>
            </a:r>
            <a:r>
              <a:rPr lang="en-GB" dirty="0"/>
              <a:t>are energy sources that can run out. These include coal, oil and gas.</a:t>
            </a:r>
            <a:endParaRPr dirty="0"/>
          </a:p>
          <a:p>
            <a:pPr marL="0" lvl="0" indent="0" algn="l" rtl="0">
              <a:spcBef>
                <a:spcPts val="1600"/>
              </a:spcBef>
              <a:spcAft>
                <a:spcPts val="1600"/>
              </a:spcAft>
              <a:buNone/>
            </a:pPr>
            <a:endParaRPr dirty="0"/>
          </a:p>
        </p:txBody>
      </p:sp>
      <p:graphicFrame>
        <p:nvGraphicFramePr>
          <p:cNvPr id="270" name="Google Shape;270;p39"/>
          <p:cNvGraphicFramePr/>
          <p:nvPr/>
        </p:nvGraphicFramePr>
        <p:xfrm>
          <a:off x="6761125" y="1935725"/>
          <a:ext cx="2271300" cy="1706820"/>
        </p:xfrm>
        <a:graphic>
          <a:graphicData uri="http://schemas.openxmlformats.org/drawingml/2006/table">
            <a:tbl>
              <a:tblPr>
                <a:noFill/>
                <a:tableStyleId>{6304FBC0-1EBB-433B-AB00-05E73263D091}</a:tableStyleId>
              </a:tblPr>
              <a:tblGrid>
                <a:gridCol w="2271300">
                  <a:extLst>
                    <a:ext uri="{9D8B030D-6E8A-4147-A177-3AD203B41FA5}">
                      <a16:colId xmlns:a16="http://schemas.microsoft.com/office/drawing/2014/main" val="20000"/>
                    </a:ext>
                  </a:extLst>
                </a:gridCol>
              </a:tblGrid>
              <a:tr h="259475">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7639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What are the dangers of </a:t>
                      </a:r>
                      <a:r>
                        <a:rPr lang="en-GB" sz="1100" b="1">
                          <a:latin typeface="Century Gothic"/>
                          <a:ea typeface="Century Gothic"/>
                          <a:cs typeface="Century Gothic"/>
                          <a:sym typeface="Century Gothic"/>
                        </a:rPr>
                        <a:t>Non-renewable Energy:</a:t>
                      </a:r>
                      <a:endParaRPr sz="1100" b="1">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lphaUcPeriod"/>
                      </a:pPr>
                      <a:r>
                        <a:rPr lang="en-GB" sz="1100">
                          <a:latin typeface="Century Gothic"/>
                          <a:ea typeface="Century Gothic"/>
                          <a:cs typeface="Century Gothic"/>
                          <a:sym typeface="Century Gothic"/>
                        </a:rPr>
                        <a:t>Cheap to run</a:t>
                      </a:r>
                      <a:endParaRPr sz="1100">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lphaUcPeriod"/>
                      </a:pPr>
                      <a:r>
                        <a:rPr lang="en-GB" sz="1100">
                          <a:latin typeface="Century Gothic"/>
                          <a:ea typeface="Century Gothic"/>
                          <a:cs typeface="Century Gothic"/>
                          <a:sym typeface="Century Gothic"/>
                        </a:rPr>
                        <a:t>Creates pollution</a:t>
                      </a:r>
                      <a:endParaRPr sz="1100">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lphaUcPeriod"/>
                      </a:pPr>
                      <a:r>
                        <a:rPr lang="en-GB" sz="1100">
                          <a:latin typeface="Century Gothic"/>
                          <a:ea typeface="Century Gothic"/>
                          <a:cs typeface="Century Gothic"/>
                          <a:sym typeface="Century Gothic"/>
                        </a:rPr>
                        <a:t>Resources will run out</a:t>
                      </a:r>
                      <a:endParaRPr sz="1100">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lphaUcPeriod"/>
                      </a:pPr>
                      <a:r>
                        <a:rPr lang="en-GB" sz="1100">
                          <a:latin typeface="Century Gothic"/>
                          <a:ea typeface="Century Gothic"/>
                          <a:cs typeface="Century Gothic"/>
                          <a:sym typeface="Century Gothic"/>
                        </a:rPr>
                        <a:t>Dangerous worksites</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71" name="Google Shape;271;p39"/>
          <p:cNvSpPr/>
          <p:nvPr/>
        </p:nvSpPr>
        <p:spPr>
          <a:xfrm>
            <a:off x="1171600" y="4409846"/>
            <a:ext cx="1562562" cy="348000"/>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Arial"/>
              </a:rPr>
              <a:t>Coal Mining</a:t>
            </a:r>
          </a:p>
        </p:txBody>
      </p:sp>
      <p:sp>
        <p:nvSpPr>
          <p:cNvPr id="272" name="Google Shape;272;p39"/>
          <p:cNvSpPr/>
          <p:nvPr/>
        </p:nvSpPr>
        <p:spPr>
          <a:xfrm>
            <a:off x="4219625" y="4445659"/>
            <a:ext cx="1268447" cy="276397"/>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Arial"/>
              </a:rPr>
              <a:t>Oil &amp; Gas</a:t>
            </a:r>
          </a:p>
        </p:txBody>
      </p:sp>
      <p:graphicFrame>
        <p:nvGraphicFramePr>
          <p:cNvPr id="273" name="Google Shape;273;p39"/>
          <p:cNvGraphicFramePr/>
          <p:nvPr/>
        </p:nvGraphicFramePr>
        <p:xfrm>
          <a:off x="6825463" y="3753275"/>
          <a:ext cx="2142625" cy="1036260"/>
        </p:xfrm>
        <a:graphic>
          <a:graphicData uri="http://schemas.openxmlformats.org/drawingml/2006/table">
            <a:tbl>
              <a:tblPr>
                <a:noFill/>
                <a:tableStyleId>{6304FBC0-1EBB-433B-AB00-05E73263D091}</a:tableStyleId>
              </a:tblPr>
              <a:tblGrid>
                <a:gridCol w="2142625">
                  <a:extLst>
                    <a:ext uri="{9D8B030D-6E8A-4147-A177-3AD203B41FA5}">
                      <a16:colId xmlns:a16="http://schemas.microsoft.com/office/drawing/2014/main" val="20000"/>
                    </a:ext>
                  </a:extLst>
                </a:gridCol>
              </a:tblGrid>
              <a:tr h="308975">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EXTENSION</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FA8DC"/>
                      </a:solidFill>
                      <a:prstDash val="solid"/>
                      <a:round/>
                      <a:headEnd type="none" w="sm" len="sm"/>
                      <a:tailEnd type="none" w="sm" len="sm"/>
                    </a:lnL>
                    <a:lnR w="9525" cap="flat" cmpd="sng">
                      <a:solidFill>
                        <a:srgbClr val="6FA8DC"/>
                      </a:solidFill>
                      <a:prstDash val="solid"/>
                      <a:round/>
                      <a:headEnd type="none" w="sm" len="sm"/>
                      <a:tailEnd type="none" w="sm" len="sm"/>
                    </a:lnR>
                    <a:lnT w="9525" cap="flat" cmpd="sng">
                      <a:solidFill>
                        <a:srgbClr val="6FA8DC"/>
                      </a:solidFill>
                      <a:prstDash val="solid"/>
                      <a:round/>
                      <a:headEnd type="none" w="sm" len="sm"/>
                      <a:tailEnd type="none" w="sm" len="sm"/>
                    </a:lnT>
                    <a:lnB w="9525" cap="flat" cmpd="sng">
                      <a:solidFill>
                        <a:srgbClr val="6FA8DC"/>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43335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What type of energy do you think Australia should be using? Justify your answers.</a:t>
                      </a:r>
                      <a:endParaRPr sz="1100">
                        <a:latin typeface="Century Gothic"/>
                        <a:ea typeface="Century Gothic"/>
                        <a:cs typeface="Century Gothic"/>
                        <a:sym typeface="Century Gothic"/>
                      </a:endParaRPr>
                    </a:p>
                  </a:txBody>
                  <a:tcPr marL="91425" marR="91425" marT="91425" marB="91425">
                    <a:lnL w="9525" cap="flat" cmpd="sng">
                      <a:solidFill>
                        <a:srgbClr val="6FA8DC"/>
                      </a:solidFill>
                      <a:prstDash val="solid"/>
                      <a:round/>
                      <a:headEnd type="none" w="sm" len="sm"/>
                      <a:tailEnd type="none" w="sm" len="sm"/>
                    </a:lnL>
                    <a:lnR w="9525" cap="flat" cmpd="sng">
                      <a:solidFill>
                        <a:srgbClr val="6FA8DC"/>
                      </a:solidFill>
                      <a:prstDash val="solid"/>
                      <a:round/>
                      <a:headEnd type="none" w="sm" len="sm"/>
                      <a:tailEnd type="none" w="sm" len="sm"/>
                    </a:lnR>
                    <a:lnT w="9525" cap="flat" cmpd="sng">
                      <a:solidFill>
                        <a:srgbClr val="6FA8DC"/>
                      </a:solidFill>
                      <a:prstDash val="solid"/>
                      <a:round/>
                      <a:headEnd type="none" w="sm" len="sm"/>
                      <a:tailEnd type="none" w="sm" len="sm"/>
                    </a:lnT>
                    <a:lnB w="9525" cap="flat" cmpd="sng">
                      <a:solidFill>
                        <a:srgbClr val="6FA8D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74" name="Google Shape;274;p39"/>
          <p:cNvPicPr preferRelativeResize="0"/>
          <p:nvPr/>
        </p:nvPicPr>
        <p:blipFill rotWithShape="1">
          <a:blip r:embed="rId5">
            <a:alphaModFix/>
          </a:blip>
          <a:srcRect t="7698" b="7698"/>
          <a:stretch/>
        </p:blipFill>
        <p:spPr>
          <a:xfrm>
            <a:off x="6793300" y="614052"/>
            <a:ext cx="2206955" cy="1241420"/>
          </a:xfrm>
          <a:prstGeom prst="rect">
            <a:avLst/>
          </a:prstGeom>
          <a:noFill/>
          <a:ln w="9525" cap="flat" cmpd="sng">
            <a:solidFill>
              <a:schemeClr val="dk2"/>
            </a:solidFill>
            <a:prstDash val="solid"/>
            <a:round/>
            <a:headEnd type="none" w="sm" len="sm"/>
            <a:tailEnd type="none" w="sm" len="sm"/>
          </a:ln>
        </p:spPr>
      </p:pic>
      <p:graphicFrame>
        <p:nvGraphicFramePr>
          <p:cNvPr id="275" name="Google Shape;275;p39"/>
          <p:cNvGraphicFramePr/>
          <p:nvPr/>
        </p:nvGraphicFramePr>
        <p:xfrm>
          <a:off x="670375" y="1577950"/>
          <a:ext cx="5732250" cy="1737300"/>
        </p:xfrm>
        <a:graphic>
          <a:graphicData uri="http://schemas.openxmlformats.org/drawingml/2006/table">
            <a:tbl>
              <a:tblPr>
                <a:noFill/>
                <a:tableStyleId>{6304FBC0-1EBB-433B-AB00-05E73263D091}</a:tableStyleId>
              </a:tblPr>
              <a:tblGrid>
                <a:gridCol w="2866125">
                  <a:extLst>
                    <a:ext uri="{9D8B030D-6E8A-4147-A177-3AD203B41FA5}">
                      <a16:colId xmlns:a16="http://schemas.microsoft.com/office/drawing/2014/main" val="20000"/>
                    </a:ext>
                  </a:extLst>
                </a:gridCol>
                <a:gridCol w="2866125">
                  <a:extLst>
                    <a:ext uri="{9D8B030D-6E8A-4147-A177-3AD203B41FA5}">
                      <a16:colId xmlns:a16="http://schemas.microsoft.com/office/drawing/2014/main" val="20001"/>
                    </a:ext>
                  </a:extLst>
                </a:gridCol>
              </a:tblGrid>
              <a:tr h="420025">
                <a:tc>
                  <a:txBody>
                    <a:bodyPr/>
                    <a:lstStyle/>
                    <a:p>
                      <a:pPr marL="0" lvl="0" indent="0" algn="l" rtl="0">
                        <a:spcBef>
                          <a:spcPts val="0"/>
                        </a:spcBef>
                        <a:spcAft>
                          <a:spcPts val="0"/>
                        </a:spcAft>
                        <a:buNone/>
                      </a:pPr>
                      <a:r>
                        <a:rPr lang="en-GB" b="1">
                          <a:latin typeface="Century Gothic"/>
                          <a:ea typeface="Century Gothic"/>
                          <a:cs typeface="Century Gothic"/>
                          <a:sym typeface="Century Gothic"/>
                        </a:rPr>
                        <a:t>Advantages</a:t>
                      </a:r>
                      <a:endParaRPr b="1">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GB" b="1">
                          <a:latin typeface="Century Gothic"/>
                          <a:ea typeface="Century Gothic"/>
                          <a:cs typeface="Century Gothic"/>
                          <a:sym typeface="Century Gothic"/>
                        </a:rPr>
                        <a:t>Disadvantages</a:t>
                      </a:r>
                      <a:endParaRPr b="1">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0"/>
                  </a:ext>
                </a:extLst>
              </a:tr>
              <a:tr h="1317275">
                <a:tc>
                  <a:txBody>
                    <a:bodyPr/>
                    <a:lstStyle/>
                    <a:p>
                      <a:pPr marL="457200" lvl="0" indent="-317500" algn="l" rtl="0">
                        <a:spcBef>
                          <a:spcPts val="0"/>
                        </a:spcBef>
                        <a:spcAft>
                          <a:spcPts val="0"/>
                        </a:spcAft>
                        <a:buSzPts val="1400"/>
                        <a:buFont typeface="Century Gothic"/>
                        <a:buChar char="-"/>
                      </a:pPr>
                      <a:r>
                        <a:rPr lang="en-GB">
                          <a:latin typeface="Century Gothic"/>
                          <a:ea typeface="Century Gothic"/>
                          <a:cs typeface="Century Gothic"/>
                          <a:sym typeface="Century Gothic"/>
                        </a:rPr>
                        <a:t>Cheap to run.</a:t>
                      </a:r>
                      <a:endParaRPr>
                        <a:latin typeface="Century Gothic"/>
                        <a:ea typeface="Century Gothic"/>
                        <a:cs typeface="Century Gothic"/>
                        <a:sym typeface="Century Gothic"/>
                      </a:endParaRPr>
                    </a:p>
                  </a:txBody>
                  <a:tcPr marL="91425" marR="91425" marT="91425" marB="91425"/>
                </a:tc>
                <a:tc>
                  <a:txBody>
                    <a:bodyPr/>
                    <a:lstStyle/>
                    <a:p>
                      <a:pPr marL="457200" lvl="0" indent="-317500" algn="l" rtl="0">
                        <a:spcBef>
                          <a:spcPts val="0"/>
                        </a:spcBef>
                        <a:spcAft>
                          <a:spcPts val="0"/>
                        </a:spcAft>
                        <a:buSzPts val="1400"/>
                        <a:buFont typeface="Century Gothic"/>
                        <a:buChar char="-"/>
                      </a:pPr>
                      <a:r>
                        <a:rPr lang="en-GB">
                          <a:latin typeface="Century Gothic"/>
                          <a:ea typeface="Century Gothic"/>
                          <a:cs typeface="Century Gothic"/>
                          <a:sym typeface="Century Gothic"/>
                        </a:rPr>
                        <a:t>Will run out.</a:t>
                      </a:r>
                      <a:endParaRPr>
                        <a:latin typeface="Century Gothic"/>
                        <a:ea typeface="Century Gothic"/>
                        <a:cs typeface="Century Gothic"/>
                        <a:sym typeface="Century Gothic"/>
                      </a:endParaRPr>
                    </a:p>
                    <a:p>
                      <a:pPr marL="457200" lvl="0" indent="-317500" algn="l" rtl="0">
                        <a:spcBef>
                          <a:spcPts val="0"/>
                        </a:spcBef>
                        <a:spcAft>
                          <a:spcPts val="0"/>
                        </a:spcAft>
                        <a:buSzPts val="1400"/>
                        <a:buFont typeface="Century Gothic"/>
                        <a:buChar char="-"/>
                      </a:pPr>
                      <a:r>
                        <a:rPr lang="en-GB">
                          <a:latin typeface="Century Gothic"/>
                          <a:ea typeface="Century Gothic"/>
                          <a:cs typeface="Century Gothic"/>
                          <a:sym typeface="Century Gothic"/>
                        </a:rPr>
                        <a:t>Will get more expensive as they run out. </a:t>
                      </a:r>
                      <a:endParaRPr>
                        <a:latin typeface="Century Gothic"/>
                        <a:ea typeface="Century Gothic"/>
                        <a:cs typeface="Century Gothic"/>
                        <a:sym typeface="Century Gothic"/>
                      </a:endParaRPr>
                    </a:p>
                    <a:p>
                      <a:pPr marL="457200" lvl="0" indent="-317500" algn="l" rtl="0">
                        <a:spcBef>
                          <a:spcPts val="0"/>
                        </a:spcBef>
                        <a:spcAft>
                          <a:spcPts val="0"/>
                        </a:spcAft>
                        <a:buSzPts val="1400"/>
                        <a:buFont typeface="Century Gothic"/>
                        <a:buChar char="-"/>
                      </a:pPr>
                      <a:r>
                        <a:rPr lang="en-GB">
                          <a:latin typeface="Century Gothic"/>
                          <a:ea typeface="Century Gothic"/>
                          <a:cs typeface="Century Gothic"/>
                          <a:sym typeface="Century Gothic"/>
                        </a:rPr>
                        <a:t>Worse for the environment.</a:t>
                      </a:r>
                      <a:endParaRPr>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SC EDI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7" ma:contentTypeDescription="Create a new document." ma:contentTypeScope="" ma:versionID="a80bebadbce44e7a05ce0f8ed1bf3577">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400fe0a1a6d11ddc4d41185554cf8274"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LengthInSeconds xmlns="8f659357-f805-491c-ad0b-5621b2de6466" xsi:nil="true"/>
    <SharedWithUsers xmlns="d5c732d2-f217-444a-91d8-37c5714ca695">
      <UserInfo>
        <DisplayName/>
        <AccountId xsi:nil="true"/>
        <AccountType/>
      </UserInfo>
    </SharedWithUsers>
    <TaxCatchAll xmlns="d5c732d2-f217-444a-91d8-37c5714ca695" xsi:nil="true"/>
    <lcf76f155ced4ddcb4097134ff3c332f xmlns="8f659357-f805-491c-ad0b-5621b2de6466">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F75CCB3-554A-43EF-9B5A-6B3974216319}"/>
</file>

<file path=customXml/itemProps2.xml><?xml version="1.0" encoding="utf-8"?>
<ds:datastoreItem xmlns:ds="http://schemas.openxmlformats.org/officeDocument/2006/customXml" ds:itemID="{CB542F37-808C-4796-B7A2-AFDC4BD3CC5C}">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508C5834-F31D-4E56-B8C7-5D4369148FA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1149</TotalTime>
  <Words>1375</Words>
  <Application>Microsoft Office PowerPoint</Application>
  <PresentationFormat>On-screen Show (16:9)</PresentationFormat>
  <Paragraphs>202</Paragraphs>
  <Slides>17</Slides>
  <Notes>17</Notes>
  <HiddenSlides>1</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17</vt:i4>
      </vt:variant>
    </vt:vector>
  </HeadingPairs>
  <TitlesOfParts>
    <vt:vector size="21" baseType="lpstr">
      <vt:lpstr>Century Gothic</vt:lpstr>
      <vt:lpstr>Arial</vt:lpstr>
      <vt:lpstr>Simple Light</vt:lpstr>
      <vt:lpstr>ASC EDI Template</vt:lpstr>
      <vt:lpstr>RENEWABLE  ENERGY SOURCES</vt:lpstr>
      <vt:lpstr>PowerPoint Presentation</vt:lpstr>
      <vt:lpstr>PowerPoint Presentation</vt:lpstr>
      <vt:lpstr>We will compare₁ renewable and non-renewable energy 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will compare₁ renewable and non-renewable energy 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RENEWABLE  ENERGY SOURCES</dc:title>
  <cp:lastModifiedBy>AGNEW Tiela [Southern River College]</cp:lastModifiedBy>
  <cp:revision>2</cp:revision>
  <dcterms:modified xsi:type="dcterms:W3CDTF">2022-08-01T04:07:35Z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y fmtid="{D5CDD505-2E9C-101B-9397-08002B2CF9AE}" pid="3" name="xd_ProgID">
    <vt:lpwstr/>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y fmtid="{D5CDD505-2E9C-101B-9397-08002B2CF9AE}" pid="10" name="xd_Signature">
    <vt:bool>false</vt:bool>
  </property>
</Properties>
</file>